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9"/>
  </p:notesMasterIdLst>
  <p:sldIdLst>
    <p:sldId id="256" r:id="rId2"/>
    <p:sldId id="258" r:id="rId3"/>
    <p:sldId id="259" r:id="rId4"/>
    <p:sldId id="260" r:id="rId5"/>
    <p:sldId id="261" r:id="rId6"/>
    <p:sldId id="305" r:id="rId7"/>
    <p:sldId id="306" r:id="rId8"/>
    <p:sldId id="307" r:id="rId9"/>
    <p:sldId id="308" r:id="rId10"/>
    <p:sldId id="309" r:id="rId11"/>
    <p:sldId id="310" r:id="rId12"/>
    <p:sldId id="312" r:id="rId13"/>
    <p:sldId id="311" r:id="rId14"/>
    <p:sldId id="314" r:id="rId15"/>
    <p:sldId id="313" r:id="rId16"/>
    <p:sldId id="315" r:id="rId17"/>
    <p:sldId id="316" r:id="rId18"/>
    <p:sldId id="317" r:id="rId19"/>
    <p:sldId id="318" r:id="rId20"/>
    <p:sldId id="320" r:id="rId21"/>
    <p:sldId id="322" r:id="rId22"/>
    <p:sldId id="321" r:id="rId23"/>
    <p:sldId id="323" r:id="rId24"/>
    <p:sldId id="319" r:id="rId25"/>
    <p:sldId id="324" r:id="rId26"/>
    <p:sldId id="325" r:id="rId27"/>
    <p:sldId id="326" r:id="rId28"/>
    <p:sldId id="327" r:id="rId29"/>
    <p:sldId id="328" r:id="rId30"/>
    <p:sldId id="329" r:id="rId31"/>
    <p:sldId id="330" r:id="rId32"/>
    <p:sldId id="331" r:id="rId33"/>
    <p:sldId id="332" r:id="rId34"/>
    <p:sldId id="334" r:id="rId35"/>
    <p:sldId id="333" r:id="rId36"/>
    <p:sldId id="335" r:id="rId37"/>
    <p:sldId id="283" r:id="rId38"/>
  </p:sldIdLst>
  <p:sldSz cx="9144000" cy="5143500" type="screen16x9"/>
  <p:notesSz cx="6858000" cy="9144000"/>
  <p:embeddedFontLst>
    <p:embeddedFont>
      <p:font typeface="Figtree Black" panose="020B0604020202020204" charset="0"/>
      <p:bold r:id="rId40"/>
      <p:boldItalic r:id="rId41"/>
    </p:embeddedFont>
    <p:embeddedFont>
      <p:font typeface="Hanken Grotesk" panose="020B0604020202020204" charset="0"/>
      <p:regular r:id="rId42"/>
      <p:bold r:id="rId43"/>
      <p:italic r:id="rId44"/>
      <p:boldItalic r:id="rId45"/>
    </p:embeddedFont>
    <p:embeddedFont>
      <p:font typeface="Mulish ExtraBold" panose="020B0604020202020204" charset="0"/>
      <p:bold r:id="rId46"/>
      <p:boldItalic r:id="rId47"/>
    </p:embeddedFont>
    <p:embeddedFont>
      <p:font typeface="Open Sans" panose="020B0606030504020204" pitchFamily="34" charset="0"/>
      <p:regular r:id="rId48"/>
      <p:bold r:id="rId49"/>
      <p:italic r:id="rId50"/>
      <p:boldItalic r:id="rId51"/>
    </p:embeddedFont>
    <p:embeddedFont>
      <p:font typeface="Raleway"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84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0C8B0F-0BE7-4B41-8FA6-9EBCD48E9F0B}">
  <a:tblStyle styleId="{2C0C8B0F-0BE7-4B41-8FA6-9EBCD48E9F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Feature importances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838172572178476"/>
          <c:y val="0.24264493110236221"/>
          <c:w val="0.50490337926509188"/>
          <c:h val="0.75735506889763782"/>
        </c:manualLayout>
      </c:layout>
      <c:pieChart>
        <c:varyColors val="1"/>
        <c:ser>
          <c:idx val="0"/>
          <c:order val="0"/>
          <c:tx>
            <c:strRef>
              <c:f>Sheet1!$B$1</c:f>
              <c:strCache>
                <c:ptCount val="1"/>
                <c:pt idx="0">
                  <c:v>Sales</c:v>
                </c:pt>
              </c:strCache>
            </c:strRef>
          </c:tx>
          <c:dPt>
            <c:idx val="0"/>
            <c:bubble3D val="0"/>
            <c:spPr>
              <a:solidFill>
                <a:srgbClr val="7030A0"/>
              </a:solidFill>
              <a:ln w="19050">
                <a:solidFill>
                  <a:schemeClr val="lt1"/>
                </a:solidFill>
              </a:ln>
              <a:effectLst/>
            </c:spPr>
            <c:extLst>
              <c:ext xmlns:c16="http://schemas.microsoft.com/office/drawing/2014/chart" uri="{C3380CC4-5D6E-409C-BE32-E72D297353CC}">
                <c16:uniqueId val="{00000002-775B-47A2-B2D1-4D92D918ECF3}"/>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5-775B-47A2-B2D1-4D92D918ECF3}"/>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4-775B-47A2-B2D1-4D92D918ECF3}"/>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3-775B-47A2-B2D1-4D92D918ECF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0-775B-47A2-B2D1-4D92D918ECF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239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31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678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794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5131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811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408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3342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140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029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632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037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945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960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049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1493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7916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7466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1597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659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2092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641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486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2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4264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6109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171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340135a0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340135a0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81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534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68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3435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425" y="4608450"/>
              <a:ext cx="0" cy="9162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775" y="-382650"/>
              <a:ext cx="0" cy="9162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3050" y="1856113"/>
            <a:ext cx="5827800" cy="1024500"/>
          </a:xfrm>
          <a:prstGeom prst="rect">
            <a:avLst/>
          </a:prstGeom>
          <a:solidFill>
            <a:schemeClr val="dk1"/>
          </a:solidFill>
        </p:spPr>
        <p:txBody>
          <a:bodyPr spcFirstLastPara="1" wrap="square" lIns="91425" tIns="91425" rIns="91425" bIns="91425" anchor="ctr" anchorCtr="0">
            <a:noAutofit/>
          </a:bodyPr>
          <a:lstStyle>
            <a:lvl1pPr marL="0" lvl="0" indent="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603050" y="2880588"/>
            <a:ext cx="58278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425" y="-29250"/>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775" y="4608575"/>
              <a:ext cx="84720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125" y="2464650"/>
            <a:ext cx="59139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0" name="Google Shape;120;p14"/>
          <p:cNvSpPr txBox="1">
            <a:spLocks noGrp="1"/>
          </p:cNvSpPr>
          <p:nvPr>
            <p:ph type="subTitle" idx="1"/>
          </p:nvPr>
        </p:nvSpPr>
        <p:spPr>
          <a:xfrm>
            <a:off x="2212125" y="838350"/>
            <a:ext cx="5913900" cy="162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atin typeface="Hanken Grotesk"/>
                <a:ea typeface="Hanken Grotesk"/>
                <a:cs typeface="Hanken Grotesk"/>
                <a:sym typeface="Hanken Grotesk"/>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7"/>
            <p:cNvCxnSpPr/>
            <p:nvPr/>
          </p:nvCxnSpPr>
          <p:spPr>
            <a:xfrm rot="10800000">
              <a:off x="-669332" y="-79050"/>
              <a:ext cx="0" cy="6249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7"/>
            <p:cNvCxnSpPr/>
            <p:nvPr/>
          </p:nvCxnSpPr>
          <p:spPr>
            <a:xfrm>
              <a:off x="8425275" y="4608575"/>
              <a:ext cx="1079100" cy="0"/>
            </a:xfrm>
            <a:prstGeom prst="straightConnector1">
              <a:avLst/>
            </a:prstGeom>
            <a:noFill/>
            <a:ln w="19050" cap="flat" cmpd="sng">
              <a:solidFill>
                <a:schemeClr val="dk1"/>
              </a:solidFill>
              <a:prstDash val="solid"/>
              <a:round/>
              <a:headEnd type="none" w="med" len="med"/>
              <a:tailEnd type="none" w="med" len="med"/>
            </a:ln>
          </p:spPr>
        </p:cxnSp>
      </p:grpSp>
      <p:sp>
        <p:nvSpPr>
          <p:cNvPr id="263" name="Google Shape;263;p27"/>
          <p:cNvSpPr txBox="1">
            <a:spLocks noGrp="1"/>
          </p:cNvSpPr>
          <p:nvPr>
            <p:ph type="title"/>
          </p:nvPr>
        </p:nvSpPr>
        <p:spPr>
          <a:xfrm>
            <a:off x="1094263" y="7783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7"/>
          <p:cNvSpPr txBox="1">
            <a:spLocks noGrp="1"/>
          </p:cNvSpPr>
          <p:nvPr>
            <p:ph type="subTitle" idx="1"/>
          </p:nvPr>
        </p:nvSpPr>
        <p:spPr>
          <a:xfrm>
            <a:off x="1094225" y="1651512"/>
            <a:ext cx="4448100" cy="122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7"/>
          <p:cNvSpPr txBox="1"/>
          <p:nvPr/>
        </p:nvSpPr>
        <p:spPr>
          <a:xfrm>
            <a:off x="1094225" y="3383825"/>
            <a:ext cx="57972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lang="en" sz="1200" b="1">
                <a:solidFill>
                  <a:schemeClr val="dk1"/>
                </a:solidFill>
                <a:latin typeface="Hanken Grotesk"/>
                <a:ea typeface="Hanken Grotesk"/>
                <a:cs typeface="Hanken Grotesk"/>
                <a:sym typeface="Hanken Grotesk"/>
              </a:rPr>
              <a:t>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58" r:id="rId5"/>
    <p:sldLayoutId id="2147483659" r:id="rId6"/>
    <p:sldLayoutId id="2147483660" r:id="rId7"/>
    <p:sldLayoutId id="2147483666"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Bank Churn Rate: </a:t>
            </a:r>
            <a:br>
              <a:rPr lang="en-US" sz="3200" dirty="0"/>
            </a:br>
            <a:r>
              <a:rPr lang="en-US" sz="1600" b="1" dirty="0"/>
              <a:t>Current Status and Future Directions</a:t>
            </a:r>
            <a:endParaRPr sz="3200" b="1" dirty="0"/>
          </a:p>
        </p:txBody>
      </p:sp>
      <p:sp>
        <p:nvSpPr>
          <p:cNvPr id="290" name="Google Shape;290;p33"/>
          <p:cNvSpPr txBox="1">
            <a:spLocks noGrp="1"/>
          </p:cNvSpPr>
          <p:nvPr>
            <p:ph type="subTitle" idx="1"/>
          </p:nvPr>
        </p:nvSpPr>
        <p:spPr>
          <a:xfrm>
            <a:off x="1087125" y="3321488"/>
            <a:ext cx="5897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Hanken Grotesk"/>
                <a:ea typeface="Hanken Grotesk"/>
                <a:cs typeface="Hanken Grotesk"/>
                <a:sym typeface="Hanken Grotesk"/>
              </a:rPr>
              <a:t>TRAN QUANG NAM</a:t>
            </a:r>
            <a:endParaRPr b="1" dirty="0">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2.2. Data Preparation</a:t>
            </a:r>
            <a:endParaRPr sz="1600" dirty="0"/>
          </a:p>
        </p:txBody>
      </p:sp>
      <p:sp>
        <p:nvSpPr>
          <p:cNvPr id="4" name="TextBox 3">
            <a:extLst>
              <a:ext uri="{FF2B5EF4-FFF2-40B4-BE49-F238E27FC236}">
                <a16:creationId xmlns:a16="http://schemas.microsoft.com/office/drawing/2014/main" id="{682CD980-B937-AB28-AFA3-C2AE6AB7D6F9}"/>
              </a:ext>
            </a:extLst>
          </p:cNvPr>
          <p:cNvSpPr txBox="1"/>
          <p:nvPr/>
        </p:nvSpPr>
        <p:spPr>
          <a:xfrm>
            <a:off x="769717" y="957739"/>
            <a:ext cx="7257326" cy="375552"/>
          </a:xfrm>
          <a:prstGeom prst="rect">
            <a:avLst/>
          </a:prstGeom>
          <a:noFill/>
        </p:spPr>
        <p:txBody>
          <a:bodyPr wrap="square" rtlCol="0">
            <a:spAutoFit/>
          </a:bodyPr>
          <a:lstStyle/>
          <a:p>
            <a:pPr>
              <a:lnSpc>
                <a:spcPct val="150000"/>
              </a:lnSpc>
            </a:pPr>
            <a:r>
              <a:rPr lang="en-US" b="1" dirty="0"/>
              <a:t>In this part, we need to find out all the NA values, duplicate values and outliers</a:t>
            </a:r>
          </a:p>
        </p:txBody>
      </p:sp>
      <p:pic>
        <p:nvPicPr>
          <p:cNvPr id="3" name="Picture 2">
            <a:extLst>
              <a:ext uri="{FF2B5EF4-FFF2-40B4-BE49-F238E27FC236}">
                <a16:creationId xmlns:a16="http://schemas.microsoft.com/office/drawing/2014/main" id="{5B7C580A-A3B9-802C-12E5-BE0D65B51305}"/>
              </a:ext>
            </a:extLst>
          </p:cNvPr>
          <p:cNvPicPr>
            <a:picLocks noChangeAspect="1"/>
          </p:cNvPicPr>
          <p:nvPr/>
        </p:nvPicPr>
        <p:blipFill>
          <a:blip r:embed="rId3"/>
          <a:stretch>
            <a:fillRect/>
          </a:stretch>
        </p:blipFill>
        <p:spPr>
          <a:xfrm>
            <a:off x="925556" y="1783207"/>
            <a:ext cx="1711063" cy="2263337"/>
          </a:xfrm>
          <a:prstGeom prst="rect">
            <a:avLst/>
          </a:prstGeom>
        </p:spPr>
      </p:pic>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047264" y="2001212"/>
            <a:ext cx="3265436"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Seem like there is 1 NA values from all the columns. </a:t>
            </a:r>
          </a:p>
          <a:p>
            <a:pPr marL="171450" lvl="0" indent="-171450" algn="l" rtl="0">
              <a:spcBef>
                <a:spcPts val="0"/>
              </a:spcBef>
              <a:spcAft>
                <a:spcPts val="0"/>
              </a:spcAft>
              <a:buFontTx/>
              <a:buChar char="-"/>
            </a:pPr>
            <a:r>
              <a:rPr lang="en-US" dirty="0"/>
              <a:t>This amount is to small so we drop it</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047265" y="16557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Handle the NA values</a:t>
            </a:r>
          </a:p>
        </p:txBody>
      </p:sp>
      <p:pic>
        <p:nvPicPr>
          <p:cNvPr id="9" name="Picture 8">
            <a:extLst>
              <a:ext uri="{FF2B5EF4-FFF2-40B4-BE49-F238E27FC236}">
                <a16:creationId xmlns:a16="http://schemas.microsoft.com/office/drawing/2014/main" id="{1CCB988E-0A91-6556-A7DE-7C58BAAD8188}"/>
              </a:ext>
            </a:extLst>
          </p:cNvPr>
          <p:cNvPicPr>
            <a:picLocks noChangeAspect="1"/>
          </p:cNvPicPr>
          <p:nvPr/>
        </p:nvPicPr>
        <p:blipFill>
          <a:blip r:embed="rId4"/>
          <a:stretch>
            <a:fillRect/>
          </a:stretch>
        </p:blipFill>
        <p:spPr>
          <a:xfrm>
            <a:off x="3105381" y="1791451"/>
            <a:ext cx="1655027" cy="2197189"/>
          </a:xfrm>
          <a:prstGeom prst="rect">
            <a:avLst/>
          </a:prstGeom>
        </p:spPr>
      </p:pic>
      <p:sp>
        <p:nvSpPr>
          <p:cNvPr id="10" name="Arrow: Right 9">
            <a:extLst>
              <a:ext uri="{FF2B5EF4-FFF2-40B4-BE49-F238E27FC236}">
                <a16:creationId xmlns:a16="http://schemas.microsoft.com/office/drawing/2014/main" id="{2ECC5041-1343-0175-25CF-9EB5A59FCE85}"/>
              </a:ext>
            </a:extLst>
          </p:cNvPr>
          <p:cNvSpPr/>
          <p:nvPr/>
        </p:nvSpPr>
        <p:spPr>
          <a:xfrm>
            <a:off x="2685600" y="2689200"/>
            <a:ext cx="370800" cy="31320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3978C7-50D4-4597-7A50-419B319EE4AE}"/>
              </a:ext>
            </a:extLst>
          </p:cNvPr>
          <p:cNvSpPr/>
          <p:nvPr/>
        </p:nvSpPr>
        <p:spPr>
          <a:xfrm>
            <a:off x="856800" y="1655713"/>
            <a:ext cx="4028400" cy="25022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37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2.2. Data Preparation</a:t>
            </a:r>
            <a:endParaRPr sz="1600" dirty="0"/>
          </a:p>
        </p:txBody>
      </p:sp>
      <p:sp>
        <p:nvSpPr>
          <p:cNvPr id="4" name="TextBox 3">
            <a:extLst>
              <a:ext uri="{FF2B5EF4-FFF2-40B4-BE49-F238E27FC236}">
                <a16:creationId xmlns:a16="http://schemas.microsoft.com/office/drawing/2014/main" id="{682CD980-B937-AB28-AFA3-C2AE6AB7D6F9}"/>
              </a:ext>
            </a:extLst>
          </p:cNvPr>
          <p:cNvSpPr txBox="1"/>
          <p:nvPr/>
        </p:nvSpPr>
        <p:spPr>
          <a:xfrm>
            <a:off x="769717" y="957739"/>
            <a:ext cx="7257326" cy="375552"/>
          </a:xfrm>
          <a:prstGeom prst="rect">
            <a:avLst/>
          </a:prstGeom>
          <a:noFill/>
        </p:spPr>
        <p:txBody>
          <a:bodyPr wrap="square" rtlCol="0">
            <a:spAutoFit/>
          </a:bodyPr>
          <a:lstStyle/>
          <a:p>
            <a:pPr>
              <a:lnSpc>
                <a:spcPct val="150000"/>
              </a:lnSpc>
            </a:pPr>
            <a:r>
              <a:rPr lang="en-US" b="1" dirty="0"/>
              <a:t>In this part, we need to find out all the NA values, duplicate values and outliers</a:t>
            </a:r>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047264" y="2001212"/>
            <a:ext cx="3265436"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There are no duplicated values. </a:t>
            </a:r>
          </a:p>
          <a:p>
            <a:pPr marL="171450" lvl="0" indent="-171450" algn="l" rtl="0">
              <a:spcBef>
                <a:spcPts val="0"/>
              </a:spcBef>
              <a:spcAft>
                <a:spcPts val="0"/>
              </a:spcAft>
              <a:buFontTx/>
              <a:buChar char="-"/>
            </a:pPr>
            <a:r>
              <a:rPr lang="en-US" dirty="0"/>
              <a:t>There are no outliers values in numerical feature</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047265" y="16557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Handle the NA values</a:t>
            </a:r>
          </a:p>
        </p:txBody>
      </p:sp>
      <p:pic>
        <p:nvPicPr>
          <p:cNvPr id="8" name="Picture 7">
            <a:extLst>
              <a:ext uri="{FF2B5EF4-FFF2-40B4-BE49-F238E27FC236}">
                <a16:creationId xmlns:a16="http://schemas.microsoft.com/office/drawing/2014/main" id="{3F70D5EB-5F7C-6871-FEEE-CE493717A4C2}"/>
              </a:ext>
            </a:extLst>
          </p:cNvPr>
          <p:cNvPicPr>
            <a:picLocks noChangeAspect="1"/>
          </p:cNvPicPr>
          <p:nvPr/>
        </p:nvPicPr>
        <p:blipFill>
          <a:blip r:embed="rId3"/>
          <a:stretch>
            <a:fillRect/>
          </a:stretch>
        </p:blipFill>
        <p:spPr>
          <a:xfrm>
            <a:off x="989193" y="1405809"/>
            <a:ext cx="3107543" cy="929108"/>
          </a:xfrm>
          <a:prstGeom prst="rect">
            <a:avLst/>
          </a:prstGeom>
        </p:spPr>
      </p:pic>
      <p:pic>
        <p:nvPicPr>
          <p:cNvPr id="13" name="Picture 12">
            <a:extLst>
              <a:ext uri="{FF2B5EF4-FFF2-40B4-BE49-F238E27FC236}">
                <a16:creationId xmlns:a16="http://schemas.microsoft.com/office/drawing/2014/main" id="{4516F304-69A8-64FE-F9A7-4C3321999BEB}"/>
              </a:ext>
            </a:extLst>
          </p:cNvPr>
          <p:cNvPicPr>
            <a:picLocks noChangeAspect="1"/>
          </p:cNvPicPr>
          <p:nvPr/>
        </p:nvPicPr>
        <p:blipFill>
          <a:blip r:embed="rId4"/>
          <a:stretch>
            <a:fillRect/>
          </a:stretch>
        </p:blipFill>
        <p:spPr>
          <a:xfrm>
            <a:off x="989193" y="2334917"/>
            <a:ext cx="3137694" cy="929108"/>
          </a:xfrm>
          <a:prstGeom prst="rect">
            <a:avLst/>
          </a:prstGeom>
        </p:spPr>
      </p:pic>
      <p:pic>
        <p:nvPicPr>
          <p:cNvPr id="15" name="Picture 14">
            <a:extLst>
              <a:ext uri="{FF2B5EF4-FFF2-40B4-BE49-F238E27FC236}">
                <a16:creationId xmlns:a16="http://schemas.microsoft.com/office/drawing/2014/main" id="{AB3A263F-F4FA-F383-95D0-F534066C48DB}"/>
              </a:ext>
            </a:extLst>
          </p:cNvPr>
          <p:cNvPicPr>
            <a:picLocks noChangeAspect="1"/>
          </p:cNvPicPr>
          <p:nvPr/>
        </p:nvPicPr>
        <p:blipFill>
          <a:blip r:embed="rId5"/>
          <a:stretch>
            <a:fillRect/>
          </a:stretch>
        </p:blipFill>
        <p:spPr>
          <a:xfrm>
            <a:off x="989193" y="3270829"/>
            <a:ext cx="3107543" cy="910258"/>
          </a:xfrm>
          <a:prstGeom prst="rect">
            <a:avLst/>
          </a:prstGeom>
        </p:spPr>
      </p:pic>
      <p:pic>
        <p:nvPicPr>
          <p:cNvPr id="17" name="Picture 16">
            <a:extLst>
              <a:ext uri="{FF2B5EF4-FFF2-40B4-BE49-F238E27FC236}">
                <a16:creationId xmlns:a16="http://schemas.microsoft.com/office/drawing/2014/main" id="{5773AD9A-4A27-DCC8-DCB3-0CE582999C01}"/>
              </a:ext>
            </a:extLst>
          </p:cNvPr>
          <p:cNvPicPr>
            <a:picLocks noChangeAspect="1"/>
          </p:cNvPicPr>
          <p:nvPr/>
        </p:nvPicPr>
        <p:blipFill>
          <a:blip r:embed="rId6"/>
          <a:stretch>
            <a:fillRect/>
          </a:stretch>
        </p:blipFill>
        <p:spPr>
          <a:xfrm>
            <a:off x="4096736" y="3251979"/>
            <a:ext cx="1693785" cy="929108"/>
          </a:xfrm>
          <a:prstGeom prst="rect">
            <a:avLst/>
          </a:prstGeom>
        </p:spPr>
      </p:pic>
    </p:spTree>
    <p:extLst>
      <p:ext uri="{BB962C8B-B14F-4D97-AF65-F5344CB8AC3E}">
        <p14:creationId xmlns:p14="http://schemas.microsoft.com/office/powerpoint/2010/main" val="136046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882000"/>
            <a:ext cx="5490326" cy="2026800"/>
          </a:xfrm>
          <a:prstGeom prst="rect">
            <a:avLst/>
          </a:prstGeom>
        </p:spPr>
        <p:txBody>
          <a:bodyPr spcFirstLastPara="1" wrap="square" lIns="91425" tIns="91425" rIns="91425" bIns="91425" anchor="b" anchorCtr="0">
            <a:noAutofit/>
          </a:bodyPr>
          <a:lstStyle/>
          <a:p>
            <a:r>
              <a:rPr lang="en-US" sz="4000" dirty="0"/>
              <a:t>Exploratory Data Analysis</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87477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 Data Preparation</a:t>
            </a:r>
            <a:endParaRPr sz="1600" dirty="0"/>
          </a:p>
        </p:txBody>
      </p:sp>
      <p:sp>
        <p:nvSpPr>
          <p:cNvPr id="25" name="Google Shape;606;p33">
            <a:extLst>
              <a:ext uri="{FF2B5EF4-FFF2-40B4-BE49-F238E27FC236}">
                <a16:creationId xmlns:a16="http://schemas.microsoft.com/office/drawing/2014/main" id="{85AB8937-A72D-71DB-D5EA-7AB0A2100045}"/>
              </a:ext>
            </a:extLst>
          </p:cNvPr>
          <p:cNvSpPr txBox="1">
            <a:spLocks/>
          </p:cNvSpPr>
          <p:nvPr/>
        </p:nvSpPr>
        <p:spPr>
          <a:xfrm>
            <a:off x="1253224" y="2755000"/>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Categorical feature</a:t>
            </a:r>
          </a:p>
        </p:txBody>
      </p:sp>
      <p:sp>
        <p:nvSpPr>
          <p:cNvPr id="26" name="Google Shape;608;p33">
            <a:extLst>
              <a:ext uri="{FF2B5EF4-FFF2-40B4-BE49-F238E27FC236}">
                <a16:creationId xmlns:a16="http://schemas.microsoft.com/office/drawing/2014/main" id="{86812FCC-DD2C-144D-DC9A-0E85B382D26F}"/>
              </a:ext>
            </a:extLst>
          </p:cNvPr>
          <p:cNvSpPr txBox="1">
            <a:spLocks noGrp="1"/>
          </p:cNvSpPr>
          <p:nvPr>
            <p:ph type="subTitle" idx="1"/>
          </p:nvPr>
        </p:nvSpPr>
        <p:spPr>
          <a:xfrm>
            <a:off x="1253224" y="1834413"/>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Describe and analyze the target variable</a:t>
            </a:r>
          </a:p>
          <a:p>
            <a:pPr marL="0" lvl="0" indent="0" algn="l" rtl="0">
              <a:spcBef>
                <a:spcPts val="0"/>
              </a:spcBef>
              <a:spcAft>
                <a:spcPts val="0"/>
              </a:spcAft>
              <a:buNone/>
            </a:pPr>
            <a:r>
              <a:rPr lang="en-US" sz="1100" dirty="0"/>
              <a:t>The distribution and proportion of the target variable values</a:t>
            </a:r>
            <a:endParaRPr sz="1100" dirty="0"/>
          </a:p>
        </p:txBody>
      </p:sp>
      <p:sp>
        <p:nvSpPr>
          <p:cNvPr id="27" name="Google Shape;609;p33">
            <a:extLst>
              <a:ext uri="{FF2B5EF4-FFF2-40B4-BE49-F238E27FC236}">
                <a16:creationId xmlns:a16="http://schemas.microsoft.com/office/drawing/2014/main" id="{4CD735A2-69BF-F552-7A75-B4D2635FC946}"/>
              </a:ext>
            </a:extLst>
          </p:cNvPr>
          <p:cNvSpPr txBox="1">
            <a:spLocks/>
          </p:cNvSpPr>
          <p:nvPr/>
        </p:nvSpPr>
        <p:spPr>
          <a:xfrm>
            <a:off x="5079776" y="1834413"/>
            <a:ext cx="3100294"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600"/>
            </a:pPr>
            <a:r>
              <a:rPr lang="en-US" sz="1100" dirty="0">
                <a:solidFill>
                  <a:schemeClr val="dk1"/>
                </a:solidFill>
                <a:latin typeface="Hanken Grotesk"/>
                <a:sym typeface="Hanken Grotesk"/>
              </a:rPr>
              <a:t>Frequency and distribution of numerical values.</a:t>
            </a:r>
          </a:p>
          <a:p>
            <a:pPr>
              <a:buClr>
                <a:schemeClr val="dk1"/>
              </a:buClr>
              <a:buSzPts val="1600"/>
            </a:pPr>
            <a:r>
              <a:rPr lang="en-US" sz="1100" dirty="0">
                <a:solidFill>
                  <a:schemeClr val="dk1"/>
                </a:solidFill>
                <a:latin typeface="Hanken Grotesk"/>
                <a:sym typeface="Hanken Grotesk"/>
              </a:rPr>
              <a:t>Descriptive statistics</a:t>
            </a:r>
          </a:p>
        </p:txBody>
      </p:sp>
      <p:sp>
        <p:nvSpPr>
          <p:cNvPr id="28" name="Google Shape;610;p33">
            <a:extLst>
              <a:ext uri="{FF2B5EF4-FFF2-40B4-BE49-F238E27FC236}">
                <a16:creationId xmlns:a16="http://schemas.microsoft.com/office/drawing/2014/main" id="{2A3BA365-B87A-336D-870C-C96AC947E546}"/>
              </a:ext>
            </a:extLst>
          </p:cNvPr>
          <p:cNvSpPr txBox="1">
            <a:spLocks/>
          </p:cNvSpPr>
          <p:nvPr/>
        </p:nvSpPr>
        <p:spPr>
          <a:xfrm>
            <a:off x="1253224" y="3097900"/>
            <a:ext cx="3128276"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600"/>
            </a:pPr>
            <a:r>
              <a:rPr lang="en-US" sz="1100" dirty="0">
                <a:solidFill>
                  <a:schemeClr val="dk1"/>
                </a:solidFill>
                <a:latin typeface="Hanken Grotesk"/>
                <a:sym typeface="Hanken Grotesk"/>
              </a:rPr>
              <a:t>Frequency and distribution of categorical values.</a:t>
            </a:r>
          </a:p>
          <a:p>
            <a:pPr>
              <a:buClr>
                <a:schemeClr val="dk1"/>
              </a:buClr>
              <a:buSzPts val="1600"/>
            </a:pPr>
            <a:r>
              <a:rPr lang="en-US" sz="1100" dirty="0">
                <a:solidFill>
                  <a:schemeClr val="dk1"/>
                </a:solidFill>
                <a:latin typeface="Hanken Grotesk"/>
                <a:sym typeface="Hanken Grotesk"/>
              </a:rPr>
              <a:t>Descriptive statistics</a:t>
            </a:r>
          </a:p>
        </p:txBody>
      </p:sp>
      <p:sp>
        <p:nvSpPr>
          <p:cNvPr id="29" name="Google Shape;611;p33">
            <a:extLst>
              <a:ext uri="{FF2B5EF4-FFF2-40B4-BE49-F238E27FC236}">
                <a16:creationId xmlns:a16="http://schemas.microsoft.com/office/drawing/2014/main" id="{CA100FEB-55C5-3333-5D8A-0C2AAB96ECB4}"/>
              </a:ext>
            </a:extLst>
          </p:cNvPr>
          <p:cNvSpPr txBox="1">
            <a:spLocks/>
          </p:cNvSpPr>
          <p:nvPr/>
        </p:nvSpPr>
        <p:spPr>
          <a:xfrm>
            <a:off x="5079750" y="3153663"/>
            <a:ext cx="2811000"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600"/>
            </a:pPr>
            <a:r>
              <a:rPr lang="en-US" sz="1100" dirty="0">
                <a:solidFill>
                  <a:schemeClr val="dk1"/>
                </a:solidFill>
                <a:latin typeface="Hanken Grotesk"/>
              </a:rPr>
              <a:t>Relationships with the target variable</a:t>
            </a:r>
          </a:p>
          <a:p>
            <a:pPr>
              <a:buClr>
                <a:schemeClr val="dk1"/>
              </a:buClr>
              <a:buSzPts val="1600"/>
            </a:pPr>
            <a:r>
              <a:rPr lang="en-US" sz="1100" dirty="0">
                <a:solidFill>
                  <a:schemeClr val="dk1"/>
                </a:solidFill>
                <a:latin typeface="Hanken Grotesk"/>
              </a:rPr>
              <a:t>Predict the important features influencing the target variable</a:t>
            </a:r>
            <a:r>
              <a:rPr lang="en-US" dirty="0"/>
              <a:t>.</a:t>
            </a:r>
          </a:p>
        </p:txBody>
      </p:sp>
      <p:sp>
        <p:nvSpPr>
          <p:cNvPr id="30" name="Google Shape;612;p33">
            <a:extLst>
              <a:ext uri="{FF2B5EF4-FFF2-40B4-BE49-F238E27FC236}">
                <a16:creationId xmlns:a16="http://schemas.microsoft.com/office/drawing/2014/main" id="{6BEA11D4-7895-ACC0-F479-85724C2AC447}"/>
              </a:ext>
            </a:extLst>
          </p:cNvPr>
          <p:cNvSpPr txBox="1">
            <a:spLocks/>
          </p:cNvSpPr>
          <p:nvPr/>
        </p:nvSpPr>
        <p:spPr>
          <a:xfrm>
            <a:off x="1253225" y="1488913"/>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Target feature</a:t>
            </a:r>
          </a:p>
        </p:txBody>
      </p:sp>
      <p:sp>
        <p:nvSpPr>
          <p:cNvPr id="31" name="Google Shape;613;p33">
            <a:extLst>
              <a:ext uri="{FF2B5EF4-FFF2-40B4-BE49-F238E27FC236}">
                <a16:creationId xmlns:a16="http://schemas.microsoft.com/office/drawing/2014/main" id="{2D075A41-22FA-728D-9F9F-52EA6D497A48}"/>
              </a:ext>
            </a:extLst>
          </p:cNvPr>
          <p:cNvSpPr txBox="1">
            <a:spLocks/>
          </p:cNvSpPr>
          <p:nvPr/>
        </p:nvSpPr>
        <p:spPr>
          <a:xfrm>
            <a:off x="5079750" y="1488913"/>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Numerical feature</a:t>
            </a:r>
          </a:p>
        </p:txBody>
      </p:sp>
      <p:sp>
        <p:nvSpPr>
          <p:cNvPr id="32" name="Google Shape;614;p33">
            <a:extLst>
              <a:ext uri="{FF2B5EF4-FFF2-40B4-BE49-F238E27FC236}">
                <a16:creationId xmlns:a16="http://schemas.microsoft.com/office/drawing/2014/main" id="{D54E60F0-BCAB-00A0-A5F1-597F2B7656D5}"/>
              </a:ext>
            </a:extLst>
          </p:cNvPr>
          <p:cNvSpPr txBox="1">
            <a:spLocks/>
          </p:cNvSpPr>
          <p:nvPr/>
        </p:nvSpPr>
        <p:spPr>
          <a:xfrm>
            <a:off x="5079750" y="2795988"/>
            <a:ext cx="368706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Insights and Initial Predictions</a:t>
            </a:r>
          </a:p>
        </p:txBody>
      </p:sp>
    </p:spTree>
    <p:extLst>
      <p:ext uri="{BB962C8B-B14F-4D97-AF65-F5344CB8AC3E}">
        <p14:creationId xmlns:p14="http://schemas.microsoft.com/office/powerpoint/2010/main" val="61153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11" name="Picture 10">
            <a:extLst>
              <a:ext uri="{FF2B5EF4-FFF2-40B4-BE49-F238E27FC236}">
                <a16:creationId xmlns:a16="http://schemas.microsoft.com/office/drawing/2014/main" id="{9C494518-00BE-1FEF-8BBB-D537AB22D4F9}"/>
              </a:ext>
            </a:extLst>
          </p:cNvPr>
          <p:cNvPicPr>
            <a:picLocks noChangeAspect="1"/>
          </p:cNvPicPr>
          <p:nvPr/>
        </p:nvPicPr>
        <p:blipFill>
          <a:blip r:embed="rId3"/>
          <a:stretch>
            <a:fillRect/>
          </a:stretch>
        </p:blipFill>
        <p:spPr>
          <a:xfrm>
            <a:off x="1170733" y="1048830"/>
            <a:ext cx="3739667" cy="3109170"/>
          </a:xfrm>
          <a:prstGeom prst="rect">
            <a:avLst/>
          </a:prstGeom>
        </p:spPr>
      </p:pic>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3.2. Numerical Feature</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047264" y="2001212"/>
            <a:ext cx="3265436"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The churn rate is 13% higher than the non churn rate. This is alarming to the system.</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047265" y="16557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sp>
        <p:nvSpPr>
          <p:cNvPr id="8" name="TextBox 7">
            <a:extLst>
              <a:ext uri="{FF2B5EF4-FFF2-40B4-BE49-F238E27FC236}">
                <a16:creationId xmlns:a16="http://schemas.microsoft.com/office/drawing/2014/main" id="{F84E0B9C-A630-DE6E-7C11-5D0A9C2286A5}"/>
              </a:ext>
            </a:extLst>
          </p:cNvPr>
          <p:cNvSpPr txBox="1"/>
          <p:nvPr/>
        </p:nvSpPr>
        <p:spPr>
          <a:xfrm>
            <a:off x="3981600" y="2713085"/>
            <a:ext cx="928800" cy="276999"/>
          </a:xfrm>
          <a:prstGeom prst="rect">
            <a:avLst/>
          </a:prstGeom>
          <a:solidFill>
            <a:schemeClr val="bg1"/>
          </a:solidFill>
        </p:spPr>
        <p:txBody>
          <a:bodyPr wrap="square" rtlCol="0">
            <a:spAutoFit/>
          </a:bodyPr>
          <a:lstStyle/>
          <a:p>
            <a:r>
              <a:rPr lang="en-US" sz="1200" dirty="0">
                <a:solidFill>
                  <a:schemeClr val="accent1"/>
                </a:solidFill>
              </a:rPr>
              <a:t>Churn</a:t>
            </a:r>
            <a:endParaRPr lang="en-US" dirty="0">
              <a:solidFill>
                <a:schemeClr val="accent1"/>
              </a:solidFill>
            </a:endParaRPr>
          </a:p>
        </p:txBody>
      </p:sp>
      <p:sp>
        <p:nvSpPr>
          <p:cNvPr id="9" name="TextBox 8">
            <a:extLst>
              <a:ext uri="{FF2B5EF4-FFF2-40B4-BE49-F238E27FC236}">
                <a16:creationId xmlns:a16="http://schemas.microsoft.com/office/drawing/2014/main" id="{3A422F89-8C13-959C-626B-2D34588BFD35}"/>
              </a:ext>
            </a:extLst>
          </p:cNvPr>
          <p:cNvSpPr txBox="1"/>
          <p:nvPr/>
        </p:nvSpPr>
        <p:spPr>
          <a:xfrm>
            <a:off x="3981600" y="2990084"/>
            <a:ext cx="1065664" cy="276999"/>
          </a:xfrm>
          <a:prstGeom prst="rect">
            <a:avLst/>
          </a:prstGeom>
          <a:solidFill>
            <a:schemeClr val="bg1"/>
          </a:solidFill>
        </p:spPr>
        <p:txBody>
          <a:bodyPr wrap="square" rtlCol="0">
            <a:spAutoFit/>
          </a:bodyPr>
          <a:lstStyle/>
          <a:p>
            <a:r>
              <a:rPr lang="en-US" sz="1200" dirty="0">
                <a:solidFill>
                  <a:schemeClr val="accent1"/>
                </a:solidFill>
              </a:rPr>
              <a:t>Not churn</a:t>
            </a:r>
          </a:p>
        </p:txBody>
      </p:sp>
    </p:spTree>
    <p:extLst>
      <p:ext uri="{BB962C8B-B14F-4D97-AF65-F5344CB8AC3E}">
        <p14:creationId xmlns:p14="http://schemas.microsoft.com/office/powerpoint/2010/main" val="251719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3.2. Numerical Feature</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59200" y="2001212"/>
            <a:ext cx="2653500" cy="2441188"/>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Tx/>
              <a:buChar char="-"/>
            </a:pPr>
            <a:r>
              <a:rPr lang="en-US" sz="1000" dirty="0"/>
              <a:t>First, we have to delete the columns : ‘</a:t>
            </a:r>
            <a:r>
              <a:rPr lang="en-US" sz="1000" dirty="0" err="1"/>
              <a:t>CustomerID</a:t>
            </a:r>
            <a:r>
              <a:rPr lang="en-US" sz="1000" dirty="0"/>
              <a:t>’ because this columns is not necessary </a:t>
            </a:r>
          </a:p>
          <a:p>
            <a:pPr marL="0" lvl="0" indent="0" algn="l" rtl="0">
              <a:lnSpc>
                <a:spcPct val="150000"/>
              </a:lnSpc>
              <a:spcBef>
                <a:spcPts val="0"/>
              </a:spcBef>
              <a:spcAft>
                <a:spcPts val="0"/>
              </a:spcAft>
            </a:pPr>
            <a:endParaRPr lang="en-US" sz="1100" dirty="0"/>
          </a:p>
          <a:p>
            <a:pPr marL="171450" lvl="0" indent="-171450" algn="l" rtl="0">
              <a:lnSpc>
                <a:spcPct val="150000"/>
              </a:lnSpc>
              <a:spcBef>
                <a:spcPts val="0"/>
              </a:spcBef>
              <a:spcAft>
                <a:spcPts val="0"/>
              </a:spcAft>
              <a:buFontTx/>
              <a:buChar char="-"/>
            </a:pPr>
            <a:r>
              <a:rPr lang="en-US" sz="1000" dirty="0"/>
              <a:t>Second, look at these </a:t>
            </a:r>
            <a:r>
              <a:rPr lang="en-US" sz="1000" dirty="0" err="1"/>
              <a:t>histplots</a:t>
            </a:r>
            <a:r>
              <a:rPr lang="en-US" sz="1000" dirty="0"/>
              <a:t>, we can see that </a:t>
            </a:r>
            <a:r>
              <a:rPr lang="en-US" sz="1000" b="1" dirty="0"/>
              <a:t>‘Age’, ‘Delay’, ‘Support Calls’, ‘Total Spend’ </a:t>
            </a:r>
            <a:r>
              <a:rPr lang="en-US" sz="1000" dirty="0"/>
              <a:t>. There is a big difference between churn and not churn. A large amount of value is distributed in the same area, but this is all churn</a:t>
            </a:r>
          </a:p>
          <a:p>
            <a:pPr marL="171450" lvl="0" indent="-171450" algn="l" rtl="0">
              <a:spcBef>
                <a:spcPts val="0"/>
              </a:spcBef>
              <a:spcAft>
                <a:spcPts val="0"/>
              </a:spcAft>
              <a:buFontTx/>
              <a:buChar char="-"/>
            </a:pPr>
            <a:endParaRPr lang="en-US" sz="1100" dirty="0"/>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1665" y="16125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13" name="Picture 12">
            <a:extLst>
              <a:ext uri="{FF2B5EF4-FFF2-40B4-BE49-F238E27FC236}">
                <a16:creationId xmlns:a16="http://schemas.microsoft.com/office/drawing/2014/main" id="{A207A3CE-33A9-CAFA-3E01-7A1D4413875D}"/>
              </a:ext>
            </a:extLst>
          </p:cNvPr>
          <p:cNvPicPr>
            <a:picLocks noChangeAspect="1"/>
          </p:cNvPicPr>
          <p:nvPr/>
        </p:nvPicPr>
        <p:blipFill>
          <a:blip r:embed="rId3"/>
          <a:stretch>
            <a:fillRect/>
          </a:stretch>
        </p:blipFill>
        <p:spPr>
          <a:xfrm>
            <a:off x="831300" y="1095217"/>
            <a:ext cx="4755900" cy="3347183"/>
          </a:xfrm>
          <a:prstGeom prst="rect">
            <a:avLst/>
          </a:prstGeom>
        </p:spPr>
      </p:pic>
      <p:pic>
        <p:nvPicPr>
          <p:cNvPr id="15" name="Picture 14">
            <a:extLst>
              <a:ext uri="{FF2B5EF4-FFF2-40B4-BE49-F238E27FC236}">
                <a16:creationId xmlns:a16="http://schemas.microsoft.com/office/drawing/2014/main" id="{C2C28C12-21E9-CE81-12C4-76C73BB4C65A}"/>
              </a:ext>
            </a:extLst>
          </p:cNvPr>
          <p:cNvPicPr>
            <a:picLocks noChangeAspect="1"/>
          </p:cNvPicPr>
          <p:nvPr/>
        </p:nvPicPr>
        <p:blipFill>
          <a:blip r:embed="rId4"/>
          <a:stretch>
            <a:fillRect/>
          </a:stretch>
        </p:blipFill>
        <p:spPr>
          <a:xfrm>
            <a:off x="5845226" y="1269315"/>
            <a:ext cx="616523" cy="343198"/>
          </a:xfrm>
          <a:prstGeom prst="rect">
            <a:avLst/>
          </a:prstGeom>
        </p:spPr>
      </p:pic>
    </p:spTree>
    <p:extLst>
      <p:ext uri="{BB962C8B-B14F-4D97-AF65-F5344CB8AC3E}">
        <p14:creationId xmlns:p14="http://schemas.microsoft.com/office/powerpoint/2010/main" val="141722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3.3. Categorical Feature</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37600" y="1881094"/>
            <a:ext cx="2653500" cy="244118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Tx/>
              <a:buChar char="-"/>
            </a:pPr>
            <a:r>
              <a:rPr lang="en-US" sz="1100" dirty="0"/>
              <a:t>Some charts have a large difference between churn and not churn</a:t>
            </a:r>
          </a:p>
          <a:p>
            <a:pPr marL="171450" lvl="0" indent="-171450" algn="l" rtl="0">
              <a:lnSpc>
                <a:spcPct val="200000"/>
              </a:lnSpc>
              <a:spcBef>
                <a:spcPts val="0"/>
              </a:spcBef>
              <a:spcAft>
                <a:spcPts val="0"/>
              </a:spcAft>
              <a:buFontTx/>
              <a:buChar char="-"/>
            </a:pPr>
            <a:r>
              <a:rPr lang="en-US" sz="1100" dirty="0"/>
              <a:t>Additionally, there are some features that are almost exclusively churn ('monthly') in contract length</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1665" y="16125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15" name="Picture 14">
            <a:extLst>
              <a:ext uri="{FF2B5EF4-FFF2-40B4-BE49-F238E27FC236}">
                <a16:creationId xmlns:a16="http://schemas.microsoft.com/office/drawing/2014/main" id="{C2C28C12-21E9-CE81-12C4-76C73BB4C65A}"/>
              </a:ext>
            </a:extLst>
          </p:cNvPr>
          <p:cNvPicPr>
            <a:picLocks noChangeAspect="1"/>
          </p:cNvPicPr>
          <p:nvPr/>
        </p:nvPicPr>
        <p:blipFill>
          <a:blip r:embed="rId3"/>
          <a:stretch>
            <a:fillRect/>
          </a:stretch>
        </p:blipFill>
        <p:spPr>
          <a:xfrm>
            <a:off x="5845226" y="1269315"/>
            <a:ext cx="616523" cy="343198"/>
          </a:xfrm>
          <a:prstGeom prst="rect">
            <a:avLst/>
          </a:prstGeom>
        </p:spPr>
      </p:pic>
      <p:pic>
        <p:nvPicPr>
          <p:cNvPr id="3" name="Picture 2">
            <a:extLst>
              <a:ext uri="{FF2B5EF4-FFF2-40B4-BE49-F238E27FC236}">
                <a16:creationId xmlns:a16="http://schemas.microsoft.com/office/drawing/2014/main" id="{34A0EB8E-EF01-35D0-1E8F-93975E18F536}"/>
              </a:ext>
            </a:extLst>
          </p:cNvPr>
          <p:cNvPicPr>
            <a:picLocks noChangeAspect="1"/>
          </p:cNvPicPr>
          <p:nvPr/>
        </p:nvPicPr>
        <p:blipFill rotWithShape="1">
          <a:blip r:embed="rId4"/>
          <a:srcRect r="34291"/>
          <a:stretch/>
        </p:blipFill>
        <p:spPr>
          <a:xfrm>
            <a:off x="1040400" y="1189204"/>
            <a:ext cx="4519741" cy="1787934"/>
          </a:xfrm>
          <a:prstGeom prst="rect">
            <a:avLst/>
          </a:prstGeom>
        </p:spPr>
      </p:pic>
      <p:pic>
        <p:nvPicPr>
          <p:cNvPr id="4" name="Picture 3">
            <a:extLst>
              <a:ext uri="{FF2B5EF4-FFF2-40B4-BE49-F238E27FC236}">
                <a16:creationId xmlns:a16="http://schemas.microsoft.com/office/drawing/2014/main" id="{D5BFB3DB-B46E-6DCD-9034-DED1090BEF99}"/>
              </a:ext>
            </a:extLst>
          </p:cNvPr>
          <p:cNvPicPr>
            <a:picLocks noChangeAspect="1"/>
          </p:cNvPicPr>
          <p:nvPr/>
        </p:nvPicPr>
        <p:blipFill rotWithShape="1">
          <a:blip r:embed="rId4"/>
          <a:srcRect l="65971" t="2275" b="-574"/>
          <a:stretch/>
        </p:blipFill>
        <p:spPr>
          <a:xfrm>
            <a:off x="2376000" y="3040837"/>
            <a:ext cx="2013600" cy="1511947"/>
          </a:xfrm>
          <a:prstGeom prst="rect">
            <a:avLst/>
          </a:prstGeom>
        </p:spPr>
      </p:pic>
    </p:spTree>
    <p:extLst>
      <p:ext uri="{BB962C8B-B14F-4D97-AF65-F5344CB8AC3E}">
        <p14:creationId xmlns:p14="http://schemas.microsoft.com/office/powerpoint/2010/main" val="301836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3.4. Insights and Initial Prediction</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26800" y="1452694"/>
            <a:ext cx="2653500" cy="2950106"/>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Tx/>
              <a:buChar char="-"/>
            </a:pPr>
            <a:r>
              <a:rPr lang="en-US" sz="1100" dirty="0"/>
              <a:t>Heatmap shows the correlation of independent and dependent variables.</a:t>
            </a:r>
          </a:p>
          <a:p>
            <a:pPr marL="171450" lvl="0" indent="-171450" algn="l" rtl="0">
              <a:lnSpc>
                <a:spcPct val="200000"/>
              </a:lnSpc>
              <a:spcBef>
                <a:spcPts val="0"/>
              </a:spcBef>
              <a:spcAft>
                <a:spcPts val="0"/>
              </a:spcAft>
              <a:buFontTx/>
              <a:buChar char="-"/>
            </a:pPr>
            <a:r>
              <a:rPr lang="en-US" sz="1100" dirty="0"/>
              <a:t>Some of high correlation :</a:t>
            </a:r>
          </a:p>
          <a:p>
            <a:pPr marL="0" lvl="0" indent="0" algn="l" rtl="0">
              <a:lnSpc>
                <a:spcPct val="200000"/>
              </a:lnSpc>
              <a:spcBef>
                <a:spcPts val="0"/>
              </a:spcBef>
              <a:spcAft>
                <a:spcPts val="0"/>
              </a:spcAft>
            </a:pPr>
            <a:r>
              <a:rPr lang="en-US" sz="1100" dirty="0"/>
              <a:t>Support Call – Churn </a:t>
            </a:r>
          </a:p>
          <a:p>
            <a:pPr marL="0" lvl="0" indent="0" algn="l" rtl="0">
              <a:lnSpc>
                <a:spcPct val="200000"/>
              </a:lnSpc>
              <a:spcBef>
                <a:spcPts val="0"/>
              </a:spcBef>
              <a:spcAft>
                <a:spcPts val="0"/>
              </a:spcAft>
            </a:pPr>
            <a:r>
              <a:rPr lang="en-US" sz="1100" dirty="0"/>
              <a:t>Total Spend – Churn</a:t>
            </a:r>
          </a:p>
          <a:p>
            <a:pPr marL="0" lvl="0" indent="0" algn="l" rtl="0">
              <a:lnSpc>
                <a:spcPct val="200000"/>
              </a:lnSpc>
              <a:spcBef>
                <a:spcPts val="0"/>
              </a:spcBef>
              <a:spcAft>
                <a:spcPts val="0"/>
              </a:spcAft>
            </a:pPr>
            <a:r>
              <a:rPr lang="en-US" sz="1100" dirty="0"/>
              <a:t>Payment Delay – Churn</a:t>
            </a:r>
          </a:p>
          <a:p>
            <a:pPr marL="0" lvl="0" indent="0" algn="l" rtl="0">
              <a:lnSpc>
                <a:spcPct val="200000"/>
              </a:lnSpc>
              <a:spcBef>
                <a:spcPts val="0"/>
              </a:spcBef>
              <a:spcAft>
                <a:spcPts val="0"/>
              </a:spcAft>
            </a:pPr>
            <a:r>
              <a:rPr lang="en-US" sz="1100" dirty="0"/>
              <a:t>Age – Churn</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5265" y="11229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8" name="Picture 7">
            <a:extLst>
              <a:ext uri="{FF2B5EF4-FFF2-40B4-BE49-F238E27FC236}">
                <a16:creationId xmlns:a16="http://schemas.microsoft.com/office/drawing/2014/main" id="{F1E17C40-0E1F-65E6-04DA-C433C9193BDD}"/>
              </a:ext>
            </a:extLst>
          </p:cNvPr>
          <p:cNvPicPr>
            <a:picLocks noChangeAspect="1"/>
          </p:cNvPicPr>
          <p:nvPr/>
        </p:nvPicPr>
        <p:blipFill>
          <a:blip r:embed="rId3"/>
          <a:stretch>
            <a:fillRect/>
          </a:stretch>
        </p:blipFill>
        <p:spPr>
          <a:xfrm>
            <a:off x="1131719" y="988035"/>
            <a:ext cx="4058034" cy="3587762"/>
          </a:xfrm>
          <a:prstGeom prst="rect">
            <a:avLst/>
          </a:prstGeom>
        </p:spPr>
      </p:pic>
    </p:spTree>
    <p:extLst>
      <p:ext uri="{BB962C8B-B14F-4D97-AF65-F5344CB8AC3E}">
        <p14:creationId xmlns:p14="http://schemas.microsoft.com/office/powerpoint/2010/main" val="2435660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3.4. Insights and Initial Prediction</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26800" y="1452694"/>
            <a:ext cx="2761200" cy="2950106"/>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Tx/>
              <a:buChar char="-"/>
            </a:pPr>
            <a:r>
              <a:rPr lang="en-US" sz="1100" dirty="0"/>
              <a:t>Most customers only make 1 to 4 calls. And the churn rate of this distribution is about 1/3.</a:t>
            </a:r>
          </a:p>
          <a:p>
            <a:pPr marL="171450" lvl="0" indent="-171450" algn="l" rtl="0">
              <a:lnSpc>
                <a:spcPct val="200000"/>
              </a:lnSpc>
              <a:spcBef>
                <a:spcPts val="0"/>
              </a:spcBef>
              <a:spcAft>
                <a:spcPts val="0"/>
              </a:spcAft>
              <a:buFontTx/>
              <a:buChar char="-"/>
            </a:pPr>
            <a:r>
              <a:rPr lang="en-US" sz="1100" dirty="0"/>
              <a:t>For calls of 5 or more, the churn rate is approximately 100%.</a:t>
            </a:r>
          </a:p>
          <a:p>
            <a:pPr marL="0" lvl="0" indent="0" algn="l" rtl="0">
              <a:lnSpc>
                <a:spcPct val="200000"/>
              </a:lnSpc>
              <a:spcBef>
                <a:spcPts val="0"/>
              </a:spcBef>
              <a:spcAft>
                <a:spcPts val="0"/>
              </a:spcAft>
            </a:pPr>
            <a:r>
              <a:rPr lang="en-US" sz="1100" dirty="0"/>
              <a:t>-&gt; The cause may come from customers having to face a certain error so many times that they don't want to use the service anymore.</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5265" y="11229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2" name="Picture 1">
            <a:extLst>
              <a:ext uri="{FF2B5EF4-FFF2-40B4-BE49-F238E27FC236}">
                <a16:creationId xmlns:a16="http://schemas.microsoft.com/office/drawing/2014/main" id="{D84C179D-7733-BD3C-0DB7-D2096D1C3F94}"/>
              </a:ext>
            </a:extLst>
          </p:cNvPr>
          <p:cNvPicPr>
            <a:picLocks noChangeAspect="1"/>
          </p:cNvPicPr>
          <p:nvPr/>
        </p:nvPicPr>
        <p:blipFill rotWithShape="1">
          <a:blip r:embed="rId3"/>
          <a:srcRect t="51171" r="67142"/>
          <a:stretch/>
        </p:blipFill>
        <p:spPr>
          <a:xfrm>
            <a:off x="1115700" y="1224613"/>
            <a:ext cx="3377100" cy="3204478"/>
          </a:xfrm>
          <a:prstGeom prst="rect">
            <a:avLst/>
          </a:prstGeom>
        </p:spPr>
      </p:pic>
      <p:pic>
        <p:nvPicPr>
          <p:cNvPr id="3" name="Picture 2">
            <a:extLst>
              <a:ext uri="{FF2B5EF4-FFF2-40B4-BE49-F238E27FC236}">
                <a16:creationId xmlns:a16="http://schemas.microsoft.com/office/drawing/2014/main" id="{6E3F5D1F-9BBA-19B2-7168-CF38FFC216C4}"/>
              </a:ext>
            </a:extLst>
          </p:cNvPr>
          <p:cNvPicPr>
            <a:picLocks noChangeAspect="1"/>
          </p:cNvPicPr>
          <p:nvPr/>
        </p:nvPicPr>
        <p:blipFill>
          <a:blip r:embed="rId4"/>
          <a:stretch>
            <a:fillRect/>
          </a:stretch>
        </p:blipFill>
        <p:spPr>
          <a:xfrm>
            <a:off x="1734026" y="1762515"/>
            <a:ext cx="616523" cy="343198"/>
          </a:xfrm>
          <a:prstGeom prst="rect">
            <a:avLst/>
          </a:prstGeom>
        </p:spPr>
      </p:pic>
    </p:spTree>
    <p:extLst>
      <p:ext uri="{BB962C8B-B14F-4D97-AF65-F5344CB8AC3E}">
        <p14:creationId xmlns:p14="http://schemas.microsoft.com/office/powerpoint/2010/main" val="209011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3.4. Insights and Initial Prediction</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26800" y="1452694"/>
            <a:ext cx="2653500" cy="2950106"/>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pPr>
            <a:r>
              <a:rPr lang="en-US" sz="1100" dirty="0"/>
              <a:t>- It seems that accumulations below 500 have a churn rate of approximately 100%. For over 500, the ratio is 50-50</a:t>
            </a:r>
          </a:p>
          <a:p>
            <a:pPr marL="0" lvl="0" indent="0" algn="l" rtl="0">
              <a:lnSpc>
                <a:spcPct val="200000"/>
              </a:lnSpc>
              <a:spcBef>
                <a:spcPts val="0"/>
              </a:spcBef>
              <a:spcAft>
                <a:spcPts val="0"/>
              </a:spcAft>
            </a:pPr>
            <a:r>
              <a:rPr lang="en-US" sz="1100" dirty="0"/>
              <a:t>-&gt; Perhaps there is something difficult for the customer that makes them feel that this service is not necessary for their income.</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5265" y="11229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2" name="Picture 1">
            <a:extLst>
              <a:ext uri="{FF2B5EF4-FFF2-40B4-BE49-F238E27FC236}">
                <a16:creationId xmlns:a16="http://schemas.microsoft.com/office/drawing/2014/main" id="{90AEC46B-FD18-0D01-463C-23320C00FFE8}"/>
              </a:ext>
            </a:extLst>
          </p:cNvPr>
          <p:cNvPicPr>
            <a:picLocks noChangeAspect="1"/>
          </p:cNvPicPr>
          <p:nvPr/>
        </p:nvPicPr>
        <p:blipFill rotWithShape="1">
          <a:blip r:embed="rId3"/>
          <a:srcRect l="66543" t="52784"/>
          <a:stretch/>
        </p:blipFill>
        <p:spPr>
          <a:xfrm>
            <a:off x="1141200" y="1227312"/>
            <a:ext cx="3481200" cy="3250189"/>
          </a:xfrm>
          <a:prstGeom prst="rect">
            <a:avLst/>
          </a:prstGeom>
        </p:spPr>
      </p:pic>
    </p:spTree>
    <p:extLst>
      <p:ext uri="{BB962C8B-B14F-4D97-AF65-F5344CB8AC3E}">
        <p14:creationId xmlns:p14="http://schemas.microsoft.com/office/powerpoint/2010/main" val="280813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cxnSp>
        <p:nvCxnSpPr>
          <p:cNvPr id="304" name="Google Shape;304;p35"/>
          <p:cNvCxnSpPr>
            <a:cxnSpLocks/>
          </p:cNvCxnSpPr>
          <p:nvPr/>
        </p:nvCxnSpPr>
        <p:spPr>
          <a:xfrm flipH="1">
            <a:off x="-167825" y="3160425"/>
            <a:ext cx="5891825" cy="0"/>
          </a:xfrm>
          <a:prstGeom prst="straightConnector1">
            <a:avLst/>
          </a:prstGeom>
          <a:noFill/>
          <a:ln w="19050" cap="flat" cmpd="sng">
            <a:solidFill>
              <a:schemeClr val="dk1"/>
            </a:solidFill>
            <a:prstDash val="solid"/>
            <a:round/>
            <a:headEnd type="none" w="med" len="med"/>
            <a:tailEnd type="none" w="med" len="med"/>
          </a:ln>
        </p:spPr>
      </p:cxnSp>
      <p:cxnSp>
        <p:nvCxnSpPr>
          <p:cNvPr id="306" name="Google Shape;306;p35"/>
          <p:cNvCxnSpPr>
            <a:stCxn id="307"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308" name="Google Shape;308;p35"/>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07" name="Google Shape;307;p35"/>
          <p:cNvSpPr txBox="1">
            <a:spLocks noGrp="1"/>
          </p:cNvSpPr>
          <p:nvPr>
            <p:ph type="title" idx="5"/>
          </p:nvPr>
        </p:nvSpPr>
        <p:spPr>
          <a:xfrm>
            <a:off x="9195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 name="Google Shape;313;p35"/>
          <p:cNvSpPr txBox="1">
            <a:spLocks noGrp="1"/>
          </p:cNvSpPr>
          <p:nvPr>
            <p:ph type="title" idx="6"/>
          </p:nvPr>
        </p:nvSpPr>
        <p:spPr>
          <a:xfrm>
            <a:off x="3509050"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4" name="Google Shape;314;p35"/>
          <p:cNvSpPr txBox="1">
            <a:spLocks noGrp="1"/>
          </p:cNvSpPr>
          <p:nvPr>
            <p:ph type="title" idx="7"/>
          </p:nvPr>
        </p:nvSpPr>
        <p:spPr>
          <a:xfrm>
            <a:off x="919575" y="2977575"/>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5"/>
          <p:cNvSpPr txBox="1">
            <a:spLocks noGrp="1"/>
          </p:cNvSpPr>
          <p:nvPr>
            <p:ph type="title" idx="8"/>
          </p:nvPr>
        </p:nvSpPr>
        <p:spPr>
          <a:xfrm>
            <a:off x="35282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8" name="Google Shape;318;p35"/>
          <p:cNvSpPr txBox="1">
            <a:spLocks noGrp="1"/>
          </p:cNvSpPr>
          <p:nvPr>
            <p:ph type="title" idx="15"/>
          </p:nvPr>
        </p:nvSpPr>
        <p:spPr>
          <a:xfrm>
            <a:off x="6136975" y="1319650"/>
            <a:ext cx="36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35"/>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20" name="Google Shape;320;p35"/>
          <p:cNvSpPr txBox="1">
            <a:spLocks noGrp="1"/>
          </p:cNvSpPr>
          <p:nvPr>
            <p:ph type="subTitle" idx="17"/>
          </p:nvPr>
        </p:nvSpPr>
        <p:spPr>
          <a:xfrm>
            <a:off x="788675" y="3803179"/>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Selection </a:t>
            </a:r>
          </a:p>
          <a:p>
            <a:pPr marL="0" lvl="0" indent="0" algn="l" rtl="0">
              <a:spcBef>
                <a:spcPts val="0"/>
              </a:spcBef>
              <a:spcAft>
                <a:spcPts val="0"/>
              </a:spcAft>
              <a:buNone/>
            </a:pPr>
            <a:r>
              <a:rPr lang="en" dirty="0"/>
              <a:t>&amp; Modeling</a:t>
            </a:r>
            <a:endParaRPr dirty="0"/>
          </a:p>
        </p:txBody>
      </p:sp>
      <p:sp>
        <p:nvSpPr>
          <p:cNvPr id="321" name="Google Shape;321;p35"/>
          <p:cNvSpPr txBox="1">
            <a:spLocks noGrp="1"/>
          </p:cNvSpPr>
          <p:nvPr>
            <p:ph type="subTitle" idx="18"/>
          </p:nvPr>
        </p:nvSpPr>
        <p:spPr>
          <a:xfrm>
            <a:off x="3418500" y="3803179"/>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and future work</a:t>
            </a:r>
            <a:endParaRPr dirty="0"/>
          </a:p>
        </p:txBody>
      </p:sp>
      <p:sp>
        <p:nvSpPr>
          <p:cNvPr id="322" name="Google Shape;322;p35"/>
          <p:cNvSpPr txBox="1">
            <a:spLocks noGrp="1"/>
          </p:cNvSpPr>
          <p:nvPr>
            <p:ph type="subTitle" idx="19"/>
          </p:nvPr>
        </p:nvSpPr>
        <p:spPr>
          <a:xfrm>
            <a:off x="3418500" y="2464236"/>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understanding &amp; Data Preparation</a:t>
            </a:r>
            <a:endParaRPr dirty="0"/>
          </a:p>
        </p:txBody>
      </p:sp>
      <p:sp>
        <p:nvSpPr>
          <p:cNvPr id="324" name="Google Shape;324;p35"/>
          <p:cNvSpPr txBox="1">
            <a:spLocks noGrp="1"/>
          </p:cNvSpPr>
          <p:nvPr>
            <p:ph type="subTitle" idx="21"/>
          </p:nvPr>
        </p:nvSpPr>
        <p:spPr>
          <a:xfrm>
            <a:off x="6048325" y="2107600"/>
            <a:ext cx="23055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Exploratory Data Analysis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3.4. Insights and Initial Prediction</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26800" y="1452694"/>
            <a:ext cx="2653500" cy="2950106"/>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Tx/>
              <a:buChar char="-"/>
            </a:pPr>
            <a:r>
              <a:rPr lang="en-US" sz="1100" dirty="0"/>
              <a:t>Payment delays over 20 days have a churn rate of approximately 100%. Under 20 there is a 50-50 ratio</a:t>
            </a:r>
          </a:p>
          <a:p>
            <a:pPr marL="0" lvl="0" indent="0" algn="l" rtl="0">
              <a:lnSpc>
                <a:spcPct val="200000"/>
              </a:lnSpc>
              <a:spcBef>
                <a:spcPts val="0"/>
              </a:spcBef>
              <a:spcAft>
                <a:spcPts val="0"/>
              </a:spcAft>
            </a:pPr>
            <a:r>
              <a:rPr lang="en-US" sz="1100" dirty="0"/>
              <a:t>-&gt; Customers who are slow to pay can come from many factors. There are some cases of not being able to pay, leading to churn.</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5265" y="11229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2" name="Picture 1">
            <a:extLst>
              <a:ext uri="{FF2B5EF4-FFF2-40B4-BE49-F238E27FC236}">
                <a16:creationId xmlns:a16="http://schemas.microsoft.com/office/drawing/2014/main" id="{BFB90481-BEC3-3048-BB7B-4F44F9FA70C6}"/>
              </a:ext>
            </a:extLst>
          </p:cNvPr>
          <p:cNvPicPr>
            <a:picLocks noChangeAspect="1"/>
          </p:cNvPicPr>
          <p:nvPr/>
        </p:nvPicPr>
        <p:blipFill rotWithShape="1">
          <a:blip r:embed="rId3"/>
          <a:srcRect l="68662" b="49259"/>
          <a:stretch/>
        </p:blipFill>
        <p:spPr>
          <a:xfrm>
            <a:off x="1119600" y="1322017"/>
            <a:ext cx="3232800" cy="3203271"/>
          </a:xfrm>
          <a:prstGeom prst="rect">
            <a:avLst/>
          </a:prstGeom>
        </p:spPr>
      </p:pic>
    </p:spTree>
    <p:extLst>
      <p:ext uri="{BB962C8B-B14F-4D97-AF65-F5344CB8AC3E}">
        <p14:creationId xmlns:p14="http://schemas.microsoft.com/office/powerpoint/2010/main" val="2825240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3.4. Insights and Initial Prediction</a:t>
            </a:r>
            <a:endParaRPr sz="1600" dirty="0"/>
          </a:p>
        </p:txBody>
      </p:sp>
      <p:sp>
        <p:nvSpPr>
          <p:cNvPr id="5" name="Google Shape;608;p33">
            <a:extLst>
              <a:ext uri="{FF2B5EF4-FFF2-40B4-BE49-F238E27FC236}">
                <a16:creationId xmlns:a16="http://schemas.microsoft.com/office/drawing/2014/main" id="{C6C47BA2-B6DE-2C3E-480C-0287CD5BDD47}"/>
              </a:ext>
            </a:extLst>
          </p:cNvPr>
          <p:cNvSpPr txBox="1">
            <a:spLocks noGrp="1"/>
          </p:cNvSpPr>
          <p:nvPr>
            <p:ph type="subTitle" idx="1"/>
          </p:nvPr>
        </p:nvSpPr>
        <p:spPr>
          <a:xfrm>
            <a:off x="5626800" y="1452694"/>
            <a:ext cx="2653500" cy="2950106"/>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pPr>
            <a:r>
              <a:rPr lang="en-US" sz="1100" dirty="0"/>
              <a:t>Age over 50 year olds have a churn rate of approximately 100%. Under 50 there is 40% churn and 60% is not churn</a:t>
            </a:r>
          </a:p>
          <a:p>
            <a:pPr marL="0" lvl="0" indent="0" algn="l" rtl="0">
              <a:lnSpc>
                <a:spcPct val="200000"/>
              </a:lnSpc>
              <a:spcBef>
                <a:spcPts val="0"/>
              </a:spcBef>
              <a:spcAft>
                <a:spcPts val="0"/>
              </a:spcAft>
            </a:pPr>
            <a:r>
              <a:rPr lang="en-US" sz="1100" dirty="0"/>
              <a:t>-&gt; As they age, they may no longer be too interested in financial services. Or because the complexity of the process makes it difficult for them to reach and easy to leave the service</a:t>
            </a:r>
          </a:p>
        </p:txBody>
      </p:sp>
      <p:sp>
        <p:nvSpPr>
          <p:cNvPr id="7" name="Google Shape;612;p33">
            <a:extLst>
              <a:ext uri="{FF2B5EF4-FFF2-40B4-BE49-F238E27FC236}">
                <a16:creationId xmlns:a16="http://schemas.microsoft.com/office/drawing/2014/main" id="{E051A875-1A40-AB30-E1A1-69B8D0371C37}"/>
              </a:ext>
            </a:extLst>
          </p:cNvPr>
          <p:cNvSpPr txBox="1">
            <a:spLocks/>
          </p:cNvSpPr>
          <p:nvPr/>
        </p:nvSpPr>
        <p:spPr>
          <a:xfrm>
            <a:off x="5785265" y="112291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rgbClr val="0070C0"/>
                </a:solidFill>
              </a:rPr>
              <a:t>Conclusion:</a:t>
            </a:r>
          </a:p>
        </p:txBody>
      </p:sp>
      <p:pic>
        <p:nvPicPr>
          <p:cNvPr id="2" name="Picture 1">
            <a:extLst>
              <a:ext uri="{FF2B5EF4-FFF2-40B4-BE49-F238E27FC236}">
                <a16:creationId xmlns:a16="http://schemas.microsoft.com/office/drawing/2014/main" id="{BB057544-5438-6E76-DF60-B3C6D480B06F}"/>
              </a:ext>
            </a:extLst>
          </p:cNvPr>
          <p:cNvPicPr>
            <a:picLocks noChangeAspect="1"/>
          </p:cNvPicPr>
          <p:nvPr/>
        </p:nvPicPr>
        <p:blipFill rotWithShape="1">
          <a:blip r:embed="rId3"/>
          <a:srcRect r="67596" b="49475"/>
          <a:stretch/>
        </p:blipFill>
        <p:spPr>
          <a:xfrm>
            <a:off x="1018500" y="1217617"/>
            <a:ext cx="3801900" cy="3231914"/>
          </a:xfrm>
          <a:prstGeom prst="rect">
            <a:avLst/>
          </a:prstGeom>
        </p:spPr>
      </p:pic>
    </p:spTree>
    <p:extLst>
      <p:ext uri="{BB962C8B-B14F-4D97-AF65-F5344CB8AC3E}">
        <p14:creationId xmlns:p14="http://schemas.microsoft.com/office/powerpoint/2010/main" val="352316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882000"/>
            <a:ext cx="5490326" cy="2026800"/>
          </a:xfrm>
          <a:prstGeom prst="rect">
            <a:avLst/>
          </a:prstGeom>
        </p:spPr>
        <p:txBody>
          <a:bodyPr spcFirstLastPara="1" wrap="square" lIns="91425" tIns="91425" rIns="91425" bIns="91425" anchor="b" anchorCtr="0">
            <a:noAutofit/>
          </a:bodyPr>
          <a:lstStyle/>
          <a:p>
            <a:r>
              <a:rPr lang="en-US" sz="4000" dirty="0"/>
              <a:t>Feature Selection &amp;</a:t>
            </a:r>
            <a:br>
              <a:rPr lang="en-US" sz="4000" dirty="0"/>
            </a:br>
            <a:r>
              <a:rPr lang="en-US" sz="4000" dirty="0"/>
              <a:t>Modeling</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801078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 Feature Selection &amp; Modeling</a:t>
            </a:r>
            <a:endParaRPr sz="1600" dirty="0"/>
          </a:p>
        </p:txBody>
      </p:sp>
      <p:sp>
        <p:nvSpPr>
          <p:cNvPr id="25" name="Google Shape;606;p33">
            <a:extLst>
              <a:ext uri="{FF2B5EF4-FFF2-40B4-BE49-F238E27FC236}">
                <a16:creationId xmlns:a16="http://schemas.microsoft.com/office/drawing/2014/main" id="{85AB8937-A72D-71DB-D5EA-7AB0A2100045}"/>
              </a:ext>
            </a:extLst>
          </p:cNvPr>
          <p:cNvSpPr txBox="1">
            <a:spLocks/>
          </p:cNvSpPr>
          <p:nvPr/>
        </p:nvSpPr>
        <p:spPr>
          <a:xfrm>
            <a:off x="1253224" y="2755000"/>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Feature Importance</a:t>
            </a:r>
          </a:p>
        </p:txBody>
      </p:sp>
      <p:sp>
        <p:nvSpPr>
          <p:cNvPr id="26" name="Google Shape;608;p33">
            <a:extLst>
              <a:ext uri="{FF2B5EF4-FFF2-40B4-BE49-F238E27FC236}">
                <a16:creationId xmlns:a16="http://schemas.microsoft.com/office/drawing/2014/main" id="{86812FCC-DD2C-144D-DC9A-0E85B382D26F}"/>
              </a:ext>
            </a:extLst>
          </p:cNvPr>
          <p:cNvSpPr txBox="1">
            <a:spLocks noGrp="1"/>
          </p:cNvSpPr>
          <p:nvPr>
            <p:ph type="subTitle" idx="1"/>
          </p:nvPr>
        </p:nvSpPr>
        <p:spPr>
          <a:xfrm>
            <a:off x="1253224" y="1834413"/>
            <a:ext cx="2811000" cy="954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100" dirty="0"/>
              <a:t>Select input(x) and output(y)</a:t>
            </a:r>
          </a:p>
          <a:p>
            <a:pPr marL="171450" lvl="0" indent="-171450" algn="l" rtl="0">
              <a:spcBef>
                <a:spcPts val="0"/>
              </a:spcBef>
              <a:spcAft>
                <a:spcPts val="0"/>
              </a:spcAft>
              <a:buFontTx/>
              <a:buChar char="-"/>
            </a:pPr>
            <a:r>
              <a:rPr lang="en-US" sz="1100" dirty="0"/>
              <a:t>Train test split</a:t>
            </a:r>
            <a:endParaRPr sz="1100" dirty="0"/>
          </a:p>
        </p:txBody>
      </p:sp>
      <p:sp>
        <p:nvSpPr>
          <p:cNvPr id="27" name="Google Shape;609;p33">
            <a:extLst>
              <a:ext uri="{FF2B5EF4-FFF2-40B4-BE49-F238E27FC236}">
                <a16:creationId xmlns:a16="http://schemas.microsoft.com/office/drawing/2014/main" id="{4CD735A2-69BF-F552-7A75-B4D2635FC946}"/>
              </a:ext>
            </a:extLst>
          </p:cNvPr>
          <p:cNvSpPr txBox="1">
            <a:spLocks/>
          </p:cNvSpPr>
          <p:nvPr/>
        </p:nvSpPr>
        <p:spPr>
          <a:xfrm>
            <a:off x="5079776" y="1834413"/>
            <a:ext cx="3100294"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chemeClr val="dk1"/>
              </a:buClr>
              <a:buSzPts val="1600"/>
              <a:buFontTx/>
              <a:buChar char="-"/>
            </a:pPr>
            <a:r>
              <a:rPr lang="en-US" sz="1100" dirty="0">
                <a:solidFill>
                  <a:schemeClr val="dk1"/>
                </a:solidFill>
                <a:latin typeface="Hanken Grotesk"/>
                <a:sym typeface="Hanken Grotesk"/>
              </a:rPr>
              <a:t>Select the type of model</a:t>
            </a:r>
          </a:p>
          <a:p>
            <a:pPr marL="171450" indent="-171450">
              <a:buClr>
                <a:schemeClr val="dk1"/>
              </a:buClr>
              <a:buSzPts val="1600"/>
              <a:buFontTx/>
              <a:buChar char="-"/>
            </a:pPr>
            <a:r>
              <a:rPr lang="en-US" sz="1100" dirty="0">
                <a:solidFill>
                  <a:schemeClr val="dk1"/>
                </a:solidFill>
                <a:latin typeface="Hanken Grotesk"/>
                <a:sym typeface="Hanken Grotesk"/>
              </a:rPr>
              <a:t>Calculating performance metrics</a:t>
            </a:r>
          </a:p>
          <a:p>
            <a:pPr marL="171450" indent="-171450">
              <a:buClr>
                <a:schemeClr val="dk1"/>
              </a:buClr>
              <a:buSzPts val="1600"/>
              <a:buFontTx/>
              <a:buChar char="-"/>
            </a:pPr>
            <a:r>
              <a:rPr lang="en-US" sz="1100" dirty="0">
                <a:solidFill>
                  <a:schemeClr val="dk1"/>
                </a:solidFill>
                <a:latin typeface="Hanken Grotesk"/>
                <a:sym typeface="Hanken Grotesk"/>
              </a:rPr>
              <a:t>Visualize and select the model</a:t>
            </a:r>
          </a:p>
        </p:txBody>
      </p:sp>
      <p:sp>
        <p:nvSpPr>
          <p:cNvPr id="28" name="Google Shape;610;p33">
            <a:extLst>
              <a:ext uri="{FF2B5EF4-FFF2-40B4-BE49-F238E27FC236}">
                <a16:creationId xmlns:a16="http://schemas.microsoft.com/office/drawing/2014/main" id="{2A3BA365-B87A-336D-870C-C96AC947E546}"/>
              </a:ext>
            </a:extLst>
          </p:cNvPr>
          <p:cNvSpPr txBox="1">
            <a:spLocks/>
          </p:cNvSpPr>
          <p:nvPr/>
        </p:nvSpPr>
        <p:spPr>
          <a:xfrm>
            <a:off x="1253224" y="3097900"/>
            <a:ext cx="2437994"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600"/>
            </a:pPr>
            <a:r>
              <a:rPr lang="en-US" sz="1100" dirty="0">
                <a:solidFill>
                  <a:schemeClr val="dk1"/>
                </a:solidFill>
                <a:latin typeface="Hanken Grotesk"/>
                <a:sym typeface="Hanken Grotesk"/>
              </a:rPr>
              <a:t>-Calculate and visualize the feature importance</a:t>
            </a:r>
          </a:p>
        </p:txBody>
      </p:sp>
      <p:sp>
        <p:nvSpPr>
          <p:cNvPr id="29" name="Google Shape;611;p33">
            <a:extLst>
              <a:ext uri="{FF2B5EF4-FFF2-40B4-BE49-F238E27FC236}">
                <a16:creationId xmlns:a16="http://schemas.microsoft.com/office/drawing/2014/main" id="{CA100FEB-55C5-3333-5D8A-0C2AAB96ECB4}"/>
              </a:ext>
            </a:extLst>
          </p:cNvPr>
          <p:cNvSpPr txBox="1">
            <a:spLocks/>
          </p:cNvSpPr>
          <p:nvPr/>
        </p:nvSpPr>
        <p:spPr>
          <a:xfrm>
            <a:off x="5079750" y="3153663"/>
            <a:ext cx="2811000" cy="954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600"/>
            </a:pPr>
            <a:r>
              <a:rPr lang="en-US" sz="1100" dirty="0">
                <a:solidFill>
                  <a:schemeClr val="dk1"/>
                </a:solidFill>
                <a:latin typeface="Hanken Grotesk"/>
              </a:rPr>
              <a:t>LIME and </a:t>
            </a:r>
            <a:r>
              <a:rPr lang="en-US" sz="1100" dirty="0" err="1">
                <a:solidFill>
                  <a:schemeClr val="dk1"/>
                </a:solidFill>
                <a:latin typeface="Hanken Grotesk"/>
              </a:rPr>
              <a:t>explaination</a:t>
            </a:r>
            <a:endParaRPr lang="en-US" dirty="0"/>
          </a:p>
        </p:txBody>
      </p:sp>
      <p:sp>
        <p:nvSpPr>
          <p:cNvPr id="30" name="Google Shape;612;p33">
            <a:extLst>
              <a:ext uri="{FF2B5EF4-FFF2-40B4-BE49-F238E27FC236}">
                <a16:creationId xmlns:a16="http://schemas.microsoft.com/office/drawing/2014/main" id="{6BEA11D4-7895-ACC0-F479-85724C2AC447}"/>
              </a:ext>
            </a:extLst>
          </p:cNvPr>
          <p:cNvSpPr txBox="1">
            <a:spLocks/>
          </p:cNvSpPr>
          <p:nvPr/>
        </p:nvSpPr>
        <p:spPr>
          <a:xfrm>
            <a:off x="1253225" y="1488913"/>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In-Output &amp; Splitting</a:t>
            </a:r>
          </a:p>
        </p:txBody>
      </p:sp>
      <p:sp>
        <p:nvSpPr>
          <p:cNvPr id="31" name="Google Shape;613;p33">
            <a:extLst>
              <a:ext uri="{FF2B5EF4-FFF2-40B4-BE49-F238E27FC236}">
                <a16:creationId xmlns:a16="http://schemas.microsoft.com/office/drawing/2014/main" id="{2D075A41-22FA-728D-9F9F-52EA6D497A48}"/>
              </a:ext>
            </a:extLst>
          </p:cNvPr>
          <p:cNvSpPr txBox="1">
            <a:spLocks/>
          </p:cNvSpPr>
          <p:nvPr/>
        </p:nvSpPr>
        <p:spPr>
          <a:xfrm>
            <a:off x="5079750" y="1488913"/>
            <a:ext cx="281100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Model Selection</a:t>
            </a:r>
          </a:p>
        </p:txBody>
      </p:sp>
      <p:sp>
        <p:nvSpPr>
          <p:cNvPr id="32" name="Google Shape;614;p33">
            <a:extLst>
              <a:ext uri="{FF2B5EF4-FFF2-40B4-BE49-F238E27FC236}">
                <a16:creationId xmlns:a16="http://schemas.microsoft.com/office/drawing/2014/main" id="{D54E60F0-BCAB-00A0-A5F1-597F2B7656D5}"/>
              </a:ext>
            </a:extLst>
          </p:cNvPr>
          <p:cNvSpPr txBox="1">
            <a:spLocks/>
          </p:cNvSpPr>
          <p:nvPr/>
        </p:nvSpPr>
        <p:spPr>
          <a:xfrm>
            <a:off x="5079750" y="2795988"/>
            <a:ext cx="3687060" cy="429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t>Model Interpretability</a:t>
            </a:r>
          </a:p>
        </p:txBody>
      </p:sp>
    </p:spTree>
    <p:extLst>
      <p:ext uri="{BB962C8B-B14F-4D97-AF65-F5344CB8AC3E}">
        <p14:creationId xmlns:p14="http://schemas.microsoft.com/office/powerpoint/2010/main" val="3305845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 1. In – Output &amp; Splitting</a:t>
            </a:r>
            <a:endParaRPr sz="1600" dirty="0"/>
          </a:p>
        </p:txBody>
      </p:sp>
      <p:sp>
        <p:nvSpPr>
          <p:cNvPr id="15" name="Rectangle: Rounded Corners 14">
            <a:extLst>
              <a:ext uri="{FF2B5EF4-FFF2-40B4-BE49-F238E27FC236}">
                <a16:creationId xmlns:a16="http://schemas.microsoft.com/office/drawing/2014/main" id="{BB14B6A0-1A5A-EC48-1689-1BFD4A5B70AA}"/>
              </a:ext>
            </a:extLst>
          </p:cNvPr>
          <p:cNvSpPr/>
          <p:nvPr/>
        </p:nvSpPr>
        <p:spPr>
          <a:xfrm>
            <a:off x="1839600" y="1413902"/>
            <a:ext cx="1972800" cy="669600"/>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CF7FF">
                    <a:lumMod val="10000"/>
                  </a:srgbClr>
                </a:solidFill>
                <a:effectLst/>
                <a:uLnTx/>
                <a:uFillTx/>
                <a:latin typeface="Arial"/>
                <a:ea typeface="+mn-ea"/>
                <a:cs typeface="+mn-cs"/>
              </a:rPr>
              <a:t>Categorical Feature</a:t>
            </a:r>
          </a:p>
        </p:txBody>
      </p:sp>
      <p:sp>
        <p:nvSpPr>
          <p:cNvPr id="16" name="Rectangle: Rounded Corners 15">
            <a:extLst>
              <a:ext uri="{FF2B5EF4-FFF2-40B4-BE49-F238E27FC236}">
                <a16:creationId xmlns:a16="http://schemas.microsoft.com/office/drawing/2014/main" id="{4F823941-FE84-A282-A475-9900FCB7AE7E}"/>
              </a:ext>
            </a:extLst>
          </p:cNvPr>
          <p:cNvSpPr/>
          <p:nvPr/>
        </p:nvSpPr>
        <p:spPr>
          <a:xfrm>
            <a:off x="4995000" y="1424700"/>
            <a:ext cx="1785600" cy="669600"/>
          </a:xfrm>
          <a:prstGeom prst="roundRect">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CF7FF">
                    <a:lumMod val="10000"/>
                  </a:srgbClr>
                </a:solidFill>
                <a:effectLst/>
                <a:uLnTx/>
                <a:uFillTx/>
                <a:latin typeface="Arial"/>
                <a:ea typeface="+mn-ea"/>
                <a:cs typeface="+mn-cs"/>
              </a:rPr>
              <a:t>“Loan Status”</a:t>
            </a:r>
          </a:p>
        </p:txBody>
      </p:sp>
      <p:sp>
        <p:nvSpPr>
          <p:cNvPr id="17" name="Arrow: Down 16">
            <a:extLst>
              <a:ext uri="{FF2B5EF4-FFF2-40B4-BE49-F238E27FC236}">
                <a16:creationId xmlns:a16="http://schemas.microsoft.com/office/drawing/2014/main" id="{5305AD0D-8B6B-7E50-73F7-DCB85278485D}"/>
              </a:ext>
            </a:extLst>
          </p:cNvPr>
          <p:cNvSpPr/>
          <p:nvPr/>
        </p:nvSpPr>
        <p:spPr>
          <a:xfrm>
            <a:off x="2597400" y="2197350"/>
            <a:ext cx="417600" cy="468000"/>
          </a:xfrm>
          <a:prstGeom prst="downArrow">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CF7FF"/>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AE144E22-D1CA-4B7F-FAF3-EDDD74EF4865}"/>
              </a:ext>
            </a:extLst>
          </p:cNvPr>
          <p:cNvSpPr/>
          <p:nvPr/>
        </p:nvSpPr>
        <p:spPr>
          <a:xfrm>
            <a:off x="1899000" y="2779198"/>
            <a:ext cx="1918800" cy="669600"/>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ECF7FF">
                    <a:lumMod val="10000"/>
                  </a:srgbClr>
                </a:solidFill>
                <a:effectLst/>
                <a:uLnTx/>
                <a:uFillTx/>
                <a:latin typeface="Arial"/>
                <a:ea typeface="+mn-ea"/>
                <a:cs typeface="+mn-cs"/>
              </a:rPr>
              <a:t>LabelEncoder</a:t>
            </a:r>
            <a:r>
              <a:rPr kumimoji="0" lang="en-US" sz="1800" b="1" i="0" u="none" strike="noStrike" kern="0" cap="none" spc="0" normalizeH="0" baseline="0" noProof="0" dirty="0">
                <a:ln>
                  <a:noFill/>
                </a:ln>
                <a:solidFill>
                  <a:srgbClr val="ECF7FF">
                    <a:lumMod val="10000"/>
                  </a:srgbClr>
                </a:solidFill>
                <a:effectLst/>
                <a:uLnTx/>
                <a:uFillTx/>
                <a:latin typeface="Arial"/>
                <a:ea typeface="+mn-ea"/>
                <a:cs typeface="+mn-cs"/>
              </a:rPr>
              <a:t>()</a:t>
            </a:r>
          </a:p>
        </p:txBody>
      </p:sp>
      <p:sp>
        <p:nvSpPr>
          <p:cNvPr id="19" name="Rectangle: Rounded Corners 18">
            <a:extLst>
              <a:ext uri="{FF2B5EF4-FFF2-40B4-BE49-F238E27FC236}">
                <a16:creationId xmlns:a16="http://schemas.microsoft.com/office/drawing/2014/main" id="{8866C7FE-1FC4-7B95-253F-081D822708C1}"/>
              </a:ext>
            </a:extLst>
          </p:cNvPr>
          <p:cNvSpPr/>
          <p:nvPr/>
        </p:nvSpPr>
        <p:spPr>
          <a:xfrm>
            <a:off x="5043600" y="2779198"/>
            <a:ext cx="1785600" cy="669600"/>
          </a:xfrm>
          <a:prstGeom prst="roundRect">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ECF7FF">
                    <a:lumMod val="10000"/>
                  </a:srgbClr>
                </a:solidFill>
                <a:effectLst/>
                <a:uLnTx/>
                <a:uFillTx/>
                <a:latin typeface="Arial"/>
                <a:ea typeface="+mn-ea"/>
                <a:cs typeface="+mn-cs"/>
              </a:rPr>
              <a:t>LabelEncoder</a:t>
            </a:r>
            <a:r>
              <a:rPr kumimoji="0" lang="en-US" sz="1800" b="1" i="0" u="none" strike="noStrike" kern="0" cap="none" spc="0" normalizeH="0" baseline="0" noProof="0" dirty="0">
                <a:ln>
                  <a:noFill/>
                </a:ln>
                <a:solidFill>
                  <a:srgbClr val="ECF7FF">
                    <a:lumMod val="10000"/>
                  </a:srgbClr>
                </a:solidFill>
                <a:effectLst/>
                <a:uLnTx/>
                <a:uFillTx/>
                <a:latin typeface="Arial"/>
                <a:ea typeface="+mn-ea"/>
                <a:cs typeface="+mn-cs"/>
              </a:rPr>
              <a:t>()</a:t>
            </a:r>
          </a:p>
        </p:txBody>
      </p:sp>
      <p:sp>
        <p:nvSpPr>
          <p:cNvPr id="20" name="Arrow: Down 19">
            <a:extLst>
              <a:ext uri="{FF2B5EF4-FFF2-40B4-BE49-F238E27FC236}">
                <a16:creationId xmlns:a16="http://schemas.microsoft.com/office/drawing/2014/main" id="{E8208BB3-83DA-A188-65AF-1557708185B5}"/>
              </a:ext>
            </a:extLst>
          </p:cNvPr>
          <p:cNvSpPr/>
          <p:nvPr/>
        </p:nvSpPr>
        <p:spPr>
          <a:xfrm>
            <a:off x="5727600" y="2173675"/>
            <a:ext cx="417600" cy="468000"/>
          </a:xfrm>
          <a:prstGeom prst="downArrow">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CF7FF"/>
              </a:solidFill>
              <a:effectLst/>
              <a:uLnTx/>
              <a:uFillTx/>
              <a:latin typeface="Arial"/>
              <a:ea typeface="+mn-ea"/>
              <a:cs typeface="+mn-cs"/>
            </a:endParaRPr>
          </a:p>
        </p:txBody>
      </p:sp>
      <p:sp>
        <p:nvSpPr>
          <p:cNvPr id="21" name="Google Shape;608;p33">
            <a:extLst>
              <a:ext uri="{FF2B5EF4-FFF2-40B4-BE49-F238E27FC236}">
                <a16:creationId xmlns:a16="http://schemas.microsoft.com/office/drawing/2014/main" id="{28FA43FA-D56A-2BC1-3907-9CAF7625FB6C}"/>
              </a:ext>
            </a:extLst>
          </p:cNvPr>
          <p:cNvSpPr txBox="1">
            <a:spLocks/>
          </p:cNvSpPr>
          <p:nvPr/>
        </p:nvSpPr>
        <p:spPr>
          <a:xfrm>
            <a:off x="1195199" y="4048800"/>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200000"/>
              </a:lnSpc>
              <a:spcBef>
                <a:spcPts val="0"/>
              </a:spcBef>
              <a:spcAft>
                <a:spcPts val="0"/>
              </a:spcAft>
              <a:buClr>
                <a:srgbClr val="02355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02355E"/>
                </a:solidFill>
                <a:effectLst/>
                <a:uLnTx/>
                <a:uFillTx/>
                <a:latin typeface="Open Sans"/>
                <a:ea typeface="Open Sans"/>
                <a:cs typeface="Open Sans"/>
                <a:sym typeface="Open Sans"/>
              </a:rPr>
              <a:t>We need to convert the categorical variables and target variables into binary form to support model analysis</a:t>
            </a:r>
          </a:p>
        </p:txBody>
      </p:sp>
      <p:sp>
        <p:nvSpPr>
          <p:cNvPr id="24" name="Google Shape;612;p33">
            <a:extLst>
              <a:ext uri="{FF2B5EF4-FFF2-40B4-BE49-F238E27FC236}">
                <a16:creationId xmlns:a16="http://schemas.microsoft.com/office/drawing/2014/main" id="{17CF4B5D-07EE-FF8A-467D-37558A5BBC6C}"/>
              </a:ext>
            </a:extLst>
          </p:cNvPr>
          <p:cNvSpPr txBox="1">
            <a:spLocks/>
          </p:cNvSpPr>
          <p:nvPr/>
        </p:nvSpPr>
        <p:spPr>
          <a:xfrm>
            <a:off x="1193100" y="380230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2355E"/>
              </a:buClr>
              <a:buSzPts val="2400"/>
              <a:buFont typeface="Raleway"/>
              <a:buNone/>
              <a:tabLst/>
              <a:defRPr/>
            </a:pPr>
            <a:r>
              <a:rPr kumimoji="0" lang="en-US" sz="1800" b="0" i="0" u="none" strike="noStrike" kern="0" cap="none" spc="0" normalizeH="0" baseline="0" noProof="0" dirty="0">
                <a:ln>
                  <a:noFill/>
                </a:ln>
                <a:solidFill>
                  <a:srgbClr val="02355E"/>
                </a:solidFill>
                <a:effectLst/>
                <a:uLnTx/>
                <a:uFillTx/>
                <a:latin typeface="Mulish ExtraBold"/>
                <a:sym typeface="Mulish ExtraBold"/>
              </a:rPr>
              <a:t>Conclusion:</a:t>
            </a:r>
          </a:p>
        </p:txBody>
      </p:sp>
    </p:spTree>
    <p:extLst>
      <p:ext uri="{BB962C8B-B14F-4D97-AF65-F5344CB8AC3E}">
        <p14:creationId xmlns:p14="http://schemas.microsoft.com/office/powerpoint/2010/main" val="3979178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 1. In – Output &amp; Splitting</a:t>
            </a:r>
            <a:endParaRPr sz="1600" dirty="0"/>
          </a:p>
        </p:txBody>
      </p:sp>
      <p:sp>
        <p:nvSpPr>
          <p:cNvPr id="12" name="Rectangle: Rounded Corners 11">
            <a:extLst>
              <a:ext uri="{FF2B5EF4-FFF2-40B4-BE49-F238E27FC236}">
                <a16:creationId xmlns:a16="http://schemas.microsoft.com/office/drawing/2014/main" id="{06021398-DF33-9A9F-FE6A-1F62ACAB634D}"/>
              </a:ext>
            </a:extLst>
          </p:cNvPr>
          <p:cNvSpPr/>
          <p:nvPr/>
        </p:nvSpPr>
        <p:spPr>
          <a:xfrm>
            <a:off x="939600" y="1318951"/>
            <a:ext cx="1918800" cy="669600"/>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Numerical Feature</a:t>
            </a:r>
          </a:p>
        </p:txBody>
      </p:sp>
      <p:sp>
        <p:nvSpPr>
          <p:cNvPr id="13" name="Rectangle: Rounded Corners 12">
            <a:extLst>
              <a:ext uri="{FF2B5EF4-FFF2-40B4-BE49-F238E27FC236}">
                <a16:creationId xmlns:a16="http://schemas.microsoft.com/office/drawing/2014/main" id="{42E3603A-3832-C255-8077-085A383706BC}"/>
              </a:ext>
            </a:extLst>
          </p:cNvPr>
          <p:cNvSpPr/>
          <p:nvPr/>
        </p:nvSpPr>
        <p:spPr>
          <a:xfrm>
            <a:off x="3052800" y="1323902"/>
            <a:ext cx="1972800" cy="669600"/>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Categorical Feature</a:t>
            </a:r>
          </a:p>
        </p:txBody>
      </p:sp>
      <p:sp>
        <p:nvSpPr>
          <p:cNvPr id="14" name="Rectangle: Rounded Corners 13">
            <a:extLst>
              <a:ext uri="{FF2B5EF4-FFF2-40B4-BE49-F238E27FC236}">
                <a16:creationId xmlns:a16="http://schemas.microsoft.com/office/drawing/2014/main" id="{904712F8-1329-C6E4-FC61-FB0E0084F429}"/>
              </a:ext>
            </a:extLst>
          </p:cNvPr>
          <p:cNvSpPr/>
          <p:nvPr/>
        </p:nvSpPr>
        <p:spPr>
          <a:xfrm>
            <a:off x="2046600" y="2688301"/>
            <a:ext cx="1785600" cy="669600"/>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Input features</a:t>
            </a:r>
            <a:b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b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X</a:t>
            </a:r>
          </a:p>
        </p:txBody>
      </p:sp>
      <p:sp>
        <p:nvSpPr>
          <p:cNvPr id="22" name="Arrow: Down 21">
            <a:extLst>
              <a:ext uri="{FF2B5EF4-FFF2-40B4-BE49-F238E27FC236}">
                <a16:creationId xmlns:a16="http://schemas.microsoft.com/office/drawing/2014/main" id="{43BB55B7-EF4B-8992-5FA5-CE16FB644FD2}"/>
              </a:ext>
            </a:extLst>
          </p:cNvPr>
          <p:cNvSpPr/>
          <p:nvPr/>
        </p:nvSpPr>
        <p:spPr>
          <a:xfrm>
            <a:off x="2743200" y="2073600"/>
            <a:ext cx="392400" cy="468000"/>
          </a:xfrm>
          <a:prstGeom prst="downArrow">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CF7FF"/>
              </a:solidFill>
              <a:effectLst/>
              <a:uLnTx/>
              <a:uFillTx/>
              <a:latin typeface="Arial"/>
              <a:ea typeface="+mn-ea"/>
              <a:cs typeface="+mn-cs"/>
            </a:endParaRPr>
          </a:p>
        </p:txBody>
      </p:sp>
      <p:sp>
        <p:nvSpPr>
          <p:cNvPr id="23" name="Rectangle: Rounded Corners 22">
            <a:extLst>
              <a:ext uri="{FF2B5EF4-FFF2-40B4-BE49-F238E27FC236}">
                <a16:creationId xmlns:a16="http://schemas.microsoft.com/office/drawing/2014/main" id="{EC225073-493F-3E09-6D25-269753BCA4F6}"/>
              </a:ext>
            </a:extLst>
          </p:cNvPr>
          <p:cNvSpPr/>
          <p:nvPr/>
        </p:nvSpPr>
        <p:spPr>
          <a:xfrm>
            <a:off x="6229800" y="2640151"/>
            <a:ext cx="1785600" cy="669600"/>
          </a:xfrm>
          <a:prstGeom prst="roundRect">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Target Feature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Y</a:t>
            </a:r>
          </a:p>
        </p:txBody>
      </p:sp>
      <p:sp>
        <p:nvSpPr>
          <p:cNvPr id="24" name="Rectangle: Rounded Corners 23">
            <a:extLst>
              <a:ext uri="{FF2B5EF4-FFF2-40B4-BE49-F238E27FC236}">
                <a16:creationId xmlns:a16="http://schemas.microsoft.com/office/drawing/2014/main" id="{D7EC366B-A51B-5C8C-F3AC-7051D51D4606}"/>
              </a:ext>
            </a:extLst>
          </p:cNvPr>
          <p:cNvSpPr/>
          <p:nvPr/>
        </p:nvSpPr>
        <p:spPr>
          <a:xfrm>
            <a:off x="6229800" y="1318951"/>
            <a:ext cx="1785600" cy="669600"/>
          </a:xfrm>
          <a:prstGeom prst="roundRect">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ECF7FF">
                    <a:lumMod val="10000"/>
                  </a:srgbClr>
                </a:solidFill>
                <a:effectLst/>
                <a:uLnTx/>
                <a:uFillTx/>
                <a:latin typeface="Arial"/>
                <a:ea typeface="+mn-ea"/>
                <a:cs typeface="+mn-cs"/>
              </a:rPr>
              <a:t>‘Loan Status’</a:t>
            </a:r>
          </a:p>
        </p:txBody>
      </p:sp>
      <p:sp>
        <p:nvSpPr>
          <p:cNvPr id="25" name="Arrow: Down 24">
            <a:extLst>
              <a:ext uri="{FF2B5EF4-FFF2-40B4-BE49-F238E27FC236}">
                <a16:creationId xmlns:a16="http://schemas.microsoft.com/office/drawing/2014/main" id="{B90CF026-16C5-4697-A477-4C22A12449D8}"/>
              </a:ext>
            </a:extLst>
          </p:cNvPr>
          <p:cNvSpPr/>
          <p:nvPr/>
        </p:nvSpPr>
        <p:spPr>
          <a:xfrm>
            <a:off x="6926400" y="2073600"/>
            <a:ext cx="392400" cy="468000"/>
          </a:xfrm>
          <a:prstGeom prst="downArrow">
            <a:avLst/>
          </a:prstGeom>
          <a:solidFill>
            <a:srgbClr val="EEA942"/>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CF7FF"/>
              </a:solidFill>
              <a:effectLst/>
              <a:uLnTx/>
              <a:uFillTx/>
              <a:latin typeface="Arial"/>
              <a:ea typeface="+mn-ea"/>
              <a:cs typeface="+mn-cs"/>
            </a:endParaRPr>
          </a:p>
        </p:txBody>
      </p:sp>
      <p:sp>
        <p:nvSpPr>
          <p:cNvPr id="26" name="Google Shape;612;p33">
            <a:extLst>
              <a:ext uri="{FF2B5EF4-FFF2-40B4-BE49-F238E27FC236}">
                <a16:creationId xmlns:a16="http://schemas.microsoft.com/office/drawing/2014/main" id="{FC55545E-30A6-8553-B303-F9F02A1FBBE2}"/>
              </a:ext>
            </a:extLst>
          </p:cNvPr>
          <p:cNvSpPr txBox="1">
            <a:spLocks/>
          </p:cNvSpPr>
          <p:nvPr/>
        </p:nvSpPr>
        <p:spPr>
          <a:xfrm>
            <a:off x="996900" y="3520402"/>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2355E"/>
              </a:buClr>
              <a:buSzPts val="2400"/>
              <a:buFont typeface="Raleway"/>
              <a:buNone/>
              <a:tabLst/>
              <a:defRPr/>
            </a:pPr>
            <a:r>
              <a:rPr kumimoji="0" lang="en-US" sz="1800" b="0" i="0" u="none" strike="noStrike" kern="0" cap="none" spc="0" normalizeH="0" baseline="0" noProof="0" dirty="0">
                <a:ln>
                  <a:noFill/>
                </a:ln>
                <a:solidFill>
                  <a:srgbClr val="02355E"/>
                </a:solidFill>
                <a:effectLst/>
                <a:uLnTx/>
                <a:uFillTx/>
                <a:latin typeface="Mulish ExtraBold"/>
                <a:sym typeface="Mulish ExtraBold"/>
              </a:rPr>
              <a:t>Conclusion:</a:t>
            </a:r>
          </a:p>
        </p:txBody>
      </p:sp>
      <p:sp>
        <p:nvSpPr>
          <p:cNvPr id="27" name="Google Shape;608;p33">
            <a:extLst>
              <a:ext uri="{FF2B5EF4-FFF2-40B4-BE49-F238E27FC236}">
                <a16:creationId xmlns:a16="http://schemas.microsoft.com/office/drawing/2014/main" id="{7BB52846-8E4F-E775-886A-C8B54B6D3D51}"/>
              </a:ext>
            </a:extLst>
          </p:cNvPr>
          <p:cNvSpPr txBox="1">
            <a:spLocks/>
          </p:cNvSpPr>
          <p:nvPr/>
        </p:nvSpPr>
        <p:spPr>
          <a:xfrm>
            <a:off x="1017000" y="3782150"/>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200000"/>
              </a:lnSpc>
              <a:spcBef>
                <a:spcPts val="0"/>
              </a:spcBef>
              <a:spcAft>
                <a:spcPts val="0"/>
              </a:spcAft>
              <a:buClr>
                <a:srgbClr val="02355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02355E"/>
                </a:solidFill>
                <a:effectLst/>
                <a:uLnTx/>
                <a:uFillTx/>
                <a:latin typeface="Open Sans"/>
                <a:ea typeface="Open Sans"/>
                <a:cs typeface="Open Sans"/>
                <a:sym typeface="Open Sans"/>
              </a:rPr>
              <a:t>Input feature is all feature except ‘Loan Status’</a:t>
            </a:r>
          </a:p>
          <a:p>
            <a:pPr marL="171450" marR="0" lvl="0" indent="-171450" algn="l" defTabSz="914400" rtl="0" eaLnBrk="1" fontAlgn="auto" latinLnBrk="0" hangingPunct="1">
              <a:lnSpc>
                <a:spcPct val="200000"/>
              </a:lnSpc>
              <a:spcBef>
                <a:spcPts val="0"/>
              </a:spcBef>
              <a:spcAft>
                <a:spcPts val="0"/>
              </a:spcAft>
              <a:buClr>
                <a:srgbClr val="02355E"/>
              </a:buClr>
              <a:buSzPts val="1200"/>
              <a:buFont typeface="Arial" panose="020B0604020202020204" pitchFamily="34" charset="0"/>
              <a:buChar char="•"/>
              <a:tabLst/>
              <a:defRPr/>
            </a:pPr>
            <a:r>
              <a:rPr kumimoji="0" lang="en-US" sz="1000" b="0" i="0" u="none" strike="noStrike" kern="0" cap="none" spc="0" normalizeH="0" baseline="0" noProof="0" dirty="0">
                <a:ln>
                  <a:noFill/>
                </a:ln>
                <a:solidFill>
                  <a:srgbClr val="02355E"/>
                </a:solidFill>
                <a:effectLst/>
                <a:uLnTx/>
                <a:uFillTx/>
                <a:latin typeface="Open Sans"/>
                <a:ea typeface="Open Sans"/>
                <a:cs typeface="Open Sans"/>
                <a:sym typeface="Open Sans"/>
              </a:rPr>
              <a:t>Target feature is ‘Loan Status’</a:t>
            </a:r>
          </a:p>
        </p:txBody>
      </p:sp>
    </p:spTree>
    <p:extLst>
      <p:ext uri="{BB962C8B-B14F-4D97-AF65-F5344CB8AC3E}">
        <p14:creationId xmlns:p14="http://schemas.microsoft.com/office/powerpoint/2010/main" val="102904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 1. In – Output &amp; Splitting</a:t>
            </a:r>
            <a:endParaRPr sz="1600" dirty="0"/>
          </a:p>
        </p:txBody>
      </p:sp>
      <p:sp>
        <p:nvSpPr>
          <p:cNvPr id="3" name="Rectangle: Rounded Corners 2">
            <a:extLst>
              <a:ext uri="{FF2B5EF4-FFF2-40B4-BE49-F238E27FC236}">
                <a16:creationId xmlns:a16="http://schemas.microsoft.com/office/drawing/2014/main" id="{6785624D-FB73-CB35-0C4B-EC6F2E34A4C9}"/>
              </a:ext>
            </a:extLst>
          </p:cNvPr>
          <p:cNvSpPr/>
          <p:nvPr/>
        </p:nvSpPr>
        <p:spPr>
          <a:xfrm>
            <a:off x="3909600" y="1136560"/>
            <a:ext cx="1721824" cy="637848"/>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Train_test_split</a:t>
            </a:r>
            <a:r>
              <a:rPr kumimoji="0" lang="en-US" b="1" i="0" u="none" strike="noStrike" kern="0" cap="none" spc="0" normalizeH="0" baseline="0" noProof="0" dirty="0">
                <a:ln>
                  <a:noFill/>
                </a:ln>
                <a:solidFill>
                  <a:srgbClr val="ECF7FF">
                    <a:lumMod val="10000"/>
                  </a:srgbClr>
                </a:solidFill>
                <a:effectLst/>
                <a:uLnTx/>
                <a:uFillTx/>
                <a:latin typeface="Arial"/>
                <a:ea typeface="+mn-ea"/>
                <a:cs typeface="+mn-cs"/>
              </a:rPr>
              <a:t>()</a:t>
            </a:r>
          </a:p>
        </p:txBody>
      </p:sp>
      <p:sp>
        <p:nvSpPr>
          <p:cNvPr id="4" name="Rectangle: Rounded Corners 3">
            <a:extLst>
              <a:ext uri="{FF2B5EF4-FFF2-40B4-BE49-F238E27FC236}">
                <a16:creationId xmlns:a16="http://schemas.microsoft.com/office/drawing/2014/main" id="{721DD487-16C8-0D9C-CBA4-34459770518A}"/>
              </a:ext>
            </a:extLst>
          </p:cNvPr>
          <p:cNvSpPr/>
          <p:nvPr/>
        </p:nvSpPr>
        <p:spPr>
          <a:xfrm>
            <a:off x="2086389" y="1933902"/>
            <a:ext cx="1602298" cy="637848"/>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x_train</a:t>
            </a:r>
            <a:r>
              <a:rPr kumimoji="0" lang="en-US" b="1" i="0" u="none" strike="noStrike" kern="0" cap="none" spc="0" normalizeH="0" baseline="0" noProof="0" dirty="0">
                <a:ln>
                  <a:noFill/>
                </a:ln>
                <a:solidFill>
                  <a:srgbClr val="ECF7FF">
                    <a:lumMod val="10000"/>
                  </a:srgbClr>
                </a:solidFill>
                <a:effectLst/>
                <a:uLnTx/>
                <a:uFillTx/>
                <a:latin typeface="Arial"/>
                <a:ea typeface="+mn-ea"/>
                <a:cs typeface="+mn-cs"/>
              </a:rPr>
              <a:t>, </a:t>
            </a: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x_test</a:t>
            </a:r>
            <a:endParaRPr kumimoji="0" lang="en-US" b="1" i="0" u="none" strike="noStrike" kern="0" cap="none" spc="0" normalizeH="0" baseline="0" noProof="0" dirty="0">
              <a:ln>
                <a:noFill/>
              </a:ln>
              <a:solidFill>
                <a:srgbClr val="ECF7FF">
                  <a:lumMod val="10000"/>
                </a:srgbClr>
              </a:solidFill>
              <a:effectLst/>
              <a:uLnTx/>
              <a:uFillTx/>
              <a:latin typeface="Arial"/>
              <a:ea typeface="+mn-ea"/>
              <a:cs typeface="+mn-cs"/>
            </a:endParaRPr>
          </a:p>
        </p:txBody>
      </p:sp>
      <p:cxnSp>
        <p:nvCxnSpPr>
          <p:cNvPr id="5" name="Connector: Elbow 4">
            <a:extLst>
              <a:ext uri="{FF2B5EF4-FFF2-40B4-BE49-F238E27FC236}">
                <a16:creationId xmlns:a16="http://schemas.microsoft.com/office/drawing/2014/main" id="{E747C8C5-6BC3-2466-300F-FDA86B3E3F07}"/>
              </a:ext>
            </a:extLst>
          </p:cNvPr>
          <p:cNvCxnSpPr>
            <a:stCxn id="3" idx="1"/>
            <a:endCxn id="4" idx="0"/>
          </p:cNvCxnSpPr>
          <p:nvPr/>
        </p:nvCxnSpPr>
        <p:spPr>
          <a:xfrm rot="10800000" flipV="1">
            <a:off x="2887538" y="1455484"/>
            <a:ext cx="1022062" cy="478418"/>
          </a:xfrm>
          <a:prstGeom prst="bentConnector2">
            <a:avLst/>
          </a:prstGeom>
          <a:noFill/>
          <a:ln w="28575" cap="flat" cmpd="sng" algn="ctr">
            <a:solidFill>
              <a:srgbClr val="EEA942"/>
            </a:solidFill>
            <a:prstDash val="solid"/>
            <a:tailEnd type="triangle"/>
          </a:ln>
          <a:effectLst/>
        </p:spPr>
      </p:cxnSp>
      <p:sp>
        <p:nvSpPr>
          <p:cNvPr id="7" name="Rectangle: Rounded Corners 6">
            <a:extLst>
              <a:ext uri="{FF2B5EF4-FFF2-40B4-BE49-F238E27FC236}">
                <a16:creationId xmlns:a16="http://schemas.microsoft.com/office/drawing/2014/main" id="{8D607182-D81D-5758-CEBE-68358538DD17}"/>
              </a:ext>
            </a:extLst>
          </p:cNvPr>
          <p:cNvSpPr/>
          <p:nvPr/>
        </p:nvSpPr>
        <p:spPr>
          <a:xfrm>
            <a:off x="5902200" y="1934276"/>
            <a:ext cx="1602298" cy="637848"/>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y_train</a:t>
            </a:r>
            <a:r>
              <a:rPr kumimoji="0" lang="en-US" b="1" i="0" u="none" strike="noStrike" kern="0" cap="none" spc="0" normalizeH="0" baseline="0" noProof="0" dirty="0">
                <a:ln>
                  <a:noFill/>
                </a:ln>
                <a:solidFill>
                  <a:srgbClr val="ECF7FF">
                    <a:lumMod val="10000"/>
                  </a:srgbClr>
                </a:solidFill>
                <a:effectLst/>
                <a:uLnTx/>
                <a:uFillTx/>
                <a:latin typeface="Arial"/>
                <a:ea typeface="+mn-ea"/>
                <a:cs typeface="+mn-cs"/>
              </a:rPr>
              <a:t>, </a:t>
            </a: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y_test</a:t>
            </a:r>
            <a:endParaRPr kumimoji="0" lang="en-US" b="1" i="0" u="none" strike="noStrike" kern="0" cap="none" spc="0" normalizeH="0" baseline="0" noProof="0" dirty="0">
              <a:ln>
                <a:noFill/>
              </a:ln>
              <a:solidFill>
                <a:srgbClr val="ECF7FF">
                  <a:lumMod val="10000"/>
                </a:srgbClr>
              </a:solidFill>
              <a:effectLst/>
              <a:uLnTx/>
              <a:uFillTx/>
              <a:latin typeface="Arial"/>
              <a:ea typeface="+mn-ea"/>
              <a:cs typeface="+mn-cs"/>
            </a:endParaRPr>
          </a:p>
        </p:txBody>
      </p:sp>
      <p:cxnSp>
        <p:nvCxnSpPr>
          <p:cNvPr id="8" name="Connector: Elbow 7">
            <a:extLst>
              <a:ext uri="{FF2B5EF4-FFF2-40B4-BE49-F238E27FC236}">
                <a16:creationId xmlns:a16="http://schemas.microsoft.com/office/drawing/2014/main" id="{25022CEA-C1C2-B6ED-15D7-C5E2528E3C1E}"/>
              </a:ext>
            </a:extLst>
          </p:cNvPr>
          <p:cNvCxnSpPr>
            <a:cxnSpLocks/>
            <a:stCxn id="3" idx="3"/>
            <a:endCxn id="7" idx="0"/>
          </p:cNvCxnSpPr>
          <p:nvPr/>
        </p:nvCxnSpPr>
        <p:spPr>
          <a:xfrm>
            <a:off x="5631424" y="1455484"/>
            <a:ext cx="1071925" cy="478792"/>
          </a:xfrm>
          <a:prstGeom prst="bentConnector2">
            <a:avLst/>
          </a:prstGeom>
          <a:noFill/>
          <a:ln w="28575" cap="flat" cmpd="sng" algn="ctr">
            <a:solidFill>
              <a:srgbClr val="EEA942"/>
            </a:solidFill>
            <a:prstDash val="solid"/>
            <a:tailEnd type="triangle"/>
          </a:ln>
          <a:effectLst/>
        </p:spPr>
      </p:cxnSp>
      <p:sp>
        <p:nvSpPr>
          <p:cNvPr id="9" name="Rectangle: Rounded Corners 8">
            <a:extLst>
              <a:ext uri="{FF2B5EF4-FFF2-40B4-BE49-F238E27FC236}">
                <a16:creationId xmlns:a16="http://schemas.microsoft.com/office/drawing/2014/main" id="{0AAA719B-2194-2F2B-B06C-BBD4F7AC91CE}"/>
              </a:ext>
            </a:extLst>
          </p:cNvPr>
          <p:cNvSpPr/>
          <p:nvPr/>
        </p:nvSpPr>
        <p:spPr>
          <a:xfrm>
            <a:off x="1110789" y="3240880"/>
            <a:ext cx="1602298" cy="637848"/>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x_train_scaled</a:t>
            </a:r>
            <a:endParaRPr kumimoji="0" lang="en-US" b="1" i="0" u="none" strike="noStrike" kern="0" cap="none" spc="0" normalizeH="0" baseline="0" noProof="0" dirty="0">
              <a:ln>
                <a:noFill/>
              </a:ln>
              <a:solidFill>
                <a:srgbClr val="ECF7FF">
                  <a:lumMod val="10000"/>
                </a:srgbClr>
              </a:solidFill>
              <a:effectLst/>
              <a:uLnTx/>
              <a:uFillTx/>
              <a:latin typeface="Arial"/>
              <a:ea typeface="+mn-ea"/>
              <a:cs typeface="+mn-cs"/>
            </a:endParaRPr>
          </a:p>
        </p:txBody>
      </p:sp>
      <p:cxnSp>
        <p:nvCxnSpPr>
          <p:cNvPr id="10" name="Connector: Elbow 9">
            <a:extLst>
              <a:ext uri="{FF2B5EF4-FFF2-40B4-BE49-F238E27FC236}">
                <a16:creationId xmlns:a16="http://schemas.microsoft.com/office/drawing/2014/main" id="{2E712559-39BF-80F1-3D0B-8D2044EB3486}"/>
              </a:ext>
            </a:extLst>
          </p:cNvPr>
          <p:cNvCxnSpPr>
            <a:cxnSpLocks/>
            <a:stCxn id="4" idx="1"/>
            <a:endCxn id="9" idx="0"/>
          </p:cNvCxnSpPr>
          <p:nvPr/>
        </p:nvCxnSpPr>
        <p:spPr>
          <a:xfrm rot="10800000" flipV="1">
            <a:off x="1911939" y="2252826"/>
            <a:ext cx="174451" cy="988054"/>
          </a:xfrm>
          <a:prstGeom prst="bentConnector2">
            <a:avLst/>
          </a:prstGeom>
          <a:noFill/>
          <a:ln w="28575" cap="flat" cmpd="sng" algn="ctr">
            <a:solidFill>
              <a:srgbClr val="EEA942"/>
            </a:solidFill>
            <a:prstDash val="solid"/>
            <a:tailEnd type="triangle"/>
          </a:ln>
          <a:effectLst/>
        </p:spPr>
      </p:cxnSp>
      <p:sp>
        <p:nvSpPr>
          <p:cNvPr id="11" name="TextBox 10">
            <a:extLst>
              <a:ext uri="{FF2B5EF4-FFF2-40B4-BE49-F238E27FC236}">
                <a16:creationId xmlns:a16="http://schemas.microsoft.com/office/drawing/2014/main" id="{6A79DA54-68CF-FBAE-E823-C5C35346DE44}"/>
              </a:ext>
            </a:extLst>
          </p:cNvPr>
          <p:cNvSpPr txBox="1"/>
          <p:nvPr/>
        </p:nvSpPr>
        <p:spPr>
          <a:xfrm>
            <a:off x="2568789" y="2754791"/>
            <a:ext cx="1374552"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err="1">
                <a:ln>
                  <a:noFill/>
                </a:ln>
                <a:solidFill>
                  <a:sysClr val="windowText" lastClr="000000"/>
                </a:solidFill>
                <a:effectLst/>
                <a:uLnTx/>
                <a:uFillTx/>
              </a:rPr>
              <a:t>StandardScaler</a:t>
            </a:r>
            <a:r>
              <a:rPr kumimoji="0" lang="en-US" sz="600" b="1" i="0" u="none" strike="noStrike" kern="0" cap="none" spc="0" normalizeH="0" baseline="0" noProof="0" dirty="0">
                <a:ln>
                  <a:noFill/>
                </a:ln>
                <a:solidFill>
                  <a:sysClr val="windowText" lastClr="000000"/>
                </a:solidFill>
                <a:effectLst/>
                <a:uLnTx/>
                <a:uFillTx/>
              </a:rPr>
              <a:t>()</a:t>
            </a:r>
          </a:p>
        </p:txBody>
      </p:sp>
      <p:sp>
        <p:nvSpPr>
          <p:cNvPr id="15" name="Rectangle: Rounded Corners 14">
            <a:extLst>
              <a:ext uri="{FF2B5EF4-FFF2-40B4-BE49-F238E27FC236}">
                <a16:creationId xmlns:a16="http://schemas.microsoft.com/office/drawing/2014/main" id="{0F4DF593-1D41-1EDA-C3C4-75F36D422D3C}"/>
              </a:ext>
            </a:extLst>
          </p:cNvPr>
          <p:cNvSpPr/>
          <p:nvPr/>
        </p:nvSpPr>
        <p:spPr>
          <a:xfrm>
            <a:off x="3123189" y="3240880"/>
            <a:ext cx="1602298" cy="637848"/>
          </a:xfrm>
          <a:prstGeom prst="roundRect">
            <a:avLst/>
          </a:prstGeom>
          <a:solidFill>
            <a:srgbClr val="C0E5FF"/>
          </a:solidFill>
          <a:ln w="25400" cap="flat" cmpd="sng" algn="ctr">
            <a:solidFill>
              <a:srgbClr val="C0E5FF">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a:ln>
                  <a:noFill/>
                </a:ln>
                <a:solidFill>
                  <a:srgbClr val="ECF7FF">
                    <a:lumMod val="10000"/>
                  </a:srgbClr>
                </a:solidFill>
                <a:effectLst/>
                <a:uLnTx/>
                <a:uFillTx/>
                <a:latin typeface="Arial"/>
                <a:ea typeface="+mn-ea"/>
                <a:cs typeface="+mn-cs"/>
              </a:rPr>
              <a:t>x_test_scaled</a:t>
            </a:r>
            <a:endParaRPr kumimoji="0" lang="en-US" b="1" i="0" u="none" strike="noStrike" kern="0" cap="none" spc="0" normalizeH="0" baseline="0" noProof="0" dirty="0">
              <a:ln>
                <a:noFill/>
              </a:ln>
              <a:solidFill>
                <a:srgbClr val="ECF7FF">
                  <a:lumMod val="10000"/>
                </a:srgbClr>
              </a:solidFill>
              <a:effectLst/>
              <a:uLnTx/>
              <a:uFillTx/>
              <a:latin typeface="Arial"/>
              <a:ea typeface="+mn-ea"/>
              <a:cs typeface="+mn-cs"/>
            </a:endParaRPr>
          </a:p>
        </p:txBody>
      </p:sp>
      <p:cxnSp>
        <p:nvCxnSpPr>
          <p:cNvPr id="16" name="Connector: Elbow 15">
            <a:extLst>
              <a:ext uri="{FF2B5EF4-FFF2-40B4-BE49-F238E27FC236}">
                <a16:creationId xmlns:a16="http://schemas.microsoft.com/office/drawing/2014/main" id="{D164C186-B6C3-65D8-CB56-45DA84ABE98C}"/>
              </a:ext>
            </a:extLst>
          </p:cNvPr>
          <p:cNvCxnSpPr>
            <a:cxnSpLocks/>
            <a:stCxn id="4" idx="3"/>
            <a:endCxn id="15" idx="0"/>
          </p:cNvCxnSpPr>
          <p:nvPr/>
        </p:nvCxnSpPr>
        <p:spPr>
          <a:xfrm>
            <a:off x="3688687" y="2252826"/>
            <a:ext cx="235651" cy="988054"/>
          </a:xfrm>
          <a:prstGeom prst="bentConnector2">
            <a:avLst/>
          </a:prstGeom>
          <a:noFill/>
          <a:ln w="28575" cap="flat" cmpd="sng" algn="ctr">
            <a:solidFill>
              <a:srgbClr val="EEA942"/>
            </a:solidFill>
            <a:prstDash val="solid"/>
            <a:tailEnd type="triangle"/>
          </a:ln>
          <a:effectLst/>
        </p:spPr>
      </p:cxnSp>
      <p:sp>
        <p:nvSpPr>
          <p:cNvPr id="17" name="Google Shape;612;p33">
            <a:extLst>
              <a:ext uri="{FF2B5EF4-FFF2-40B4-BE49-F238E27FC236}">
                <a16:creationId xmlns:a16="http://schemas.microsoft.com/office/drawing/2014/main" id="{A85F036D-471F-BF13-DA6F-20195911E272}"/>
              </a:ext>
            </a:extLst>
          </p:cNvPr>
          <p:cNvSpPr txBox="1">
            <a:spLocks/>
          </p:cNvSpPr>
          <p:nvPr/>
        </p:nvSpPr>
        <p:spPr>
          <a:xfrm>
            <a:off x="923099" y="390878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2355E"/>
              </a:buClr>
              <a:buSzPts val="2400"/>
              <a:buFont typeface="Raleway"/>
              <a:buNone/>
              <a:tabLst/>
              <a:defRPr/>
            </a:pPr>
            <a:r>
              <a:rPr kumimoji="0" lang="en-US" sz="1600" b="0" i="0" u="none" strike="noStrike" kern="0" cap="none" spc="0" normalizeH="0" baseline="0" noProof="0" dirty="0">
                <a:ln>
                  <a:noFill/>
                </a:ln>
                <a:solidFill>
                  <a:srgbClr val="02355E"/>
                </a:solidFill>
                <a:effectLst/>
                <a:uLnTx/>
                <a:uFillTx/>
                <a:latin typeface="Mulish ExtraBold"/>
                <a:sym typeface="Mulish ExtraBold"/>
              </a:rPr>
              <a:t>Conclusion:</a:t>
            </a:r>
          </a:p>
        </p:txBody>
      </p:sp>
      <p:sp>
        <p:nvSpPr>
          <p:cNvPr id="18" name="Google Shape;608;p33">
            <a:extLst>
              <a:ext uri="{FF2B5EF4-FFF2-40B4-BE49-F238E27FC236}">
                <a16:creationId xmlns:a16="http://schemas.microsoft.com/office/drawing/2014/main" id="{EEB18FE5-5FA3-60F6-3EA5-D1AE8A45A2E5}"/>
              </a:ext>
            </a:extLst>
          </p:cNvPr>
          <p:cNvSpPr txBox="1">
            <a:spLocks/>
          </p:cNvSpPr>
          <p:nvPr/>
        </p:nvSpPr>
        <p:spPr>
          <a:xfrm>
            <a:off x="923099" y="4178590"/>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200000"/>
              </a:lnSpc>
              <a:spcBef>
                <a:spcPts val="0"/>
              </a:spcBef>
              <a:spcAft>
                <a:spcPts val="0"/>
              </a:spcAft>
              <a:buClr>
                <a:srgbClr val="02355E"/>
              </a:buClr>
              <a:buSzPts val="1200"/>
              <a:buFont typeface="Arial" panose="020B0604020202020204" pitchFamily="34" charset="0"/>
              <a:buChar char="•"/>
              <a:tabLst/>
              <a:defRPr/>
            </a:pPr>
            <a:r>
              <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rPr>
              <a:t>In the previous step, we have change categorical to binary number. So we have to change numerical feature to standard scale</a:t>
            </a:r>
          </a:p>
        </p:txBody>
      </p:sp>
    </p:spTree>
    <p:extLst>
      <p:ext uri="{BB962C8B-B14F-4D97-AF65-F5344CB8AC3E}">
        <p14:creationId xmlns:p14="http://schemas.microsoft.com/office/powerpoint/2010/main" val="397290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4.2. Model Selection</a:t>
            </a:r>
            <a:endParaRPr sz="1600" dirty="0"/>
          </a:p>
        </p:txBody>
      </p:sp>
      <p:pic>
        <p:nvPicPr>
          <p:cNvPr id="12" name="Picture 11">
            <a:extLst>
              <a:ext uri="{FF2B5EF4-FFF2-40B4-BE49-F238E27FC236}">
                <a16:creationId xmlns:a16="http://schemas.microsoft.com/office/drawing/2014/main" id="{4752F89E-2D44-1B6E-2B40-D1CAF8FE4549}"/>
              </a:ext>
            </a:extLst>
          </p:cNvPr>
          <p:cNvPicPr>
            <a:picLocks noChangeAspect="1"/>
          </p:cNvPicPr>
          <p:nvPr/>
        </p:nvPicPr>
        <p:blipFill>
          <a:blip r:embed="rId3"/>
          <a:stretch>
            <a:fillRect/>
          </a:stretch>
        </p:blipFill>
        <p:spPr>
          <a:xfrm>
            <a:off x="1058400" y="1083900"/>
            <a:ext cx="6699600" cy="2168487"/>
          </a:xfrm>
          <a:prstGeom prst="rect">
            <a:avLst/>
          </a:prstGeom>
        </p:spPr>
      </p:pic>
      <p:sp>
        <p:nvSpPr>
          <p:cNvPr id="14" name="Google Shape;608;p33">
            <a:extLst>
              <a:ext uri="{FF2B5EF4-FFF2-40B4-BE49-F238E27FC236}">
                <a16:creationId xmlns:a16="http://schemas.microsoft.com/office/drawing/2014/main" id="{B7016C56-A29E-DBDF-ABFE-72C61B677458}"/>
              </a:ext>
            </a:extLst>
          </p:cNvPr>
          <p:cNvSpPr txBox="1">
            <a:spLocks/>
          </p:cNvSpPr>
          <p:nvPr/>
        </p:nvSpPr>
        <p:spPr>
          <a:xfrm>
            <a:off x="853200" y="3601318"/>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It can be seen that the three methods </a:t>
            </a:r>
            <a:r>
              <a:rPr lang="en-US" sz="1000" b="1" dirty="0"/>
              <a:t>Gradient Boosting</a:t>
            </a:r>
            <a:r>
              <a:rPr lang="en-US" sz="1000" dirty="0"/>
              <a:t>, </a:t>
            </a:r>
            <a:r>
              <a:rPr lang="en-US" sz="1000" b="1" dirty="0"/>
              <a:t>Logistic Regression </a:t>
            </a:r>
            <a:r>
              <a:rPr lang="en-US" sz="1000" dirty="0"/>
              <a:t>and </a:t>
            </a:r>
            <a:r>
              <a:rPr lang="en-US" sz="1000" b="1" dirty="0"/>
              <a:t>Random Forest </a:t>
            </a:r>
            <a:r>
              <a:rPr lang="en-US" sz="1000" dirty="0"/>
              <a:t>all have the same and highest results.</a:t>
            </a:r>
          </a:p>
        </p:txBody>
      </p:sp>
      <p:sp>
        <p:nvSpPr>
          <p:cNvPr id="19" name="Google Shape;612;p33">
            <a:extLst>
              <a:ext uri="{FF2B5EF4-FFF2-40B4-BE49-F238E27FC236}">
                <a16:creationId xmlns:a16="http://schemas.microsoft.com/office/drawing/2014/main" id="{3FE3F0EF-A1AE-CCDC-ABE7-70F9ECD458C6}"/>
              </a:ext>
            </a:extLst>
          </p:cNvPr>
          <p:cNvSpPr txBox="1">
            <a:spLocks/>
          </p:cNvSpPr>
          <p:nvPr/>
        </p:nvSpPr>
        <p:spPr>
          <a:xfrm>
            <a:off x="915601" y="333998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2355E"/>
              </a:buClr>
              <a:buSzPts val="2400"/>
              <a:buFont typeface="Raleway"/>
              <a:buNone/>
              <a:tabLst/>
              <a:defRPr/>
            </a:pPr>
            <a:r>
              <a:rPr kumimoji="0" lang="en-US" sz="1600" b="0" i="0" u="none" strike="noStrike" kern="0" cap="none" spc="0" normalizeH="0" baseline="0" noProof="0" dirty="0">
                <a:ln>
                  <a:noFill/>
                </a:ln>
                <a:solidFill>
                  <a:srgbClr val="02355E"/>
                </a:solidFill>
                <a:effectLst/>
                <a:uLnTx/>
                <a:uFillTx/>
                <a:latin typeface="Mulish ExtraBold"/>
                <a:sym typeface="Mulish ExtraBold"/>
              </a:rPr>
              <a:t>Conclusion:</a:t>
            </a:r>
          </a:p>
        </p:txBody>
      </p:sp>
    </p:spTree>
    <p:extLst>
      <p:ext uri="{BB962C8B-B14F-4D97-AF65-F5344CB8AC3E}">
        <p14:creationId xmlns:p14="http://schemas.microsoft.com/office/powerpoint/2010/main" val="399729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4.3. Feature Importance</a:t>
            </a:r>
            <a:endParaRPr sz="1600" dirty="0"/>
          </a:p>
        </p:txBody>
      </p:sp>
      <p:pic>
        <p:nvPicPr>
          <p:cNvPr id="3" name="Picture 2">
            <a:extLst>
              <a:ext uri="{FF2B5EF4-FFF2-40B4-BE49-F238E27FC236}">
                <a16:creationId xmlns:a16="http://schemas.microsoft.com/office/drawing/2014/main" id="{9DD58C3B-DF44-D476-9796-5D1B83280E5D}"/>
              </a:ext>
            </a:extLst>
          </p:cNvPr>
          <p:cNvPicPr>
            <a:picLocks noChangeAspect="1"/>
          </p:cNvPicPr>
          <p:nvPr/>
        </p:nvPicPr>
        <p:blipFill>
          <a:blip r:embed="rId3"/>
          <a:stretch>
            <a:fillRect/>
          </a:stretch>
        </p:blipFill>
        <p:spPr>
          <a:xfrm>
            <a:off x="1918800" y="1087567"/>
            <a:ext cx="5115600" cy="3416962"/>
          </a:xfrm>
          <a:prstGeom prst="rect">
            <a:avLst/>
          </a:prstGeom>
        </p:spPr>
      </p:pic>
    </p:spTree>
    <p:extLst>
      <p:ext uri="{BB962C8B-B14F-4D97-AF65-F5344CB8AC3E}">
        <p14:creationId xmlns:p14="http://schemas.microsoft.com/office/powerpoint/2010/main" val="397628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4.3. Feature Importance</a:t>
            </a:r>
            <a:endParaRPr sz="1600" dirty="0"/>
          </a:p>
        </p:txBody>
      </p:sp>
      <p:pic>
        <p:nvPicPr>
          <p:cNvPr id="4" name="Picture 3">
            <a:extLst>
              <a:ext uri="{FF2B5EF4-FFF2-40B4-BE49-F238E27FC236}">
                <a16:creationId xmlns:a16="http://schemas.microsoft.com/office/drawing/2014/main" id="{33A9FDD9-FDF3-8119-6B52-2E8B21DCE988}"/>
              </a:ext>
            </a:extLst>
          </p:cNvPr>
          <p:cNvPicPr>
            <a:picLocks noChangeAspect="1"/>
          </p:cNvPicPr>
          <p:nvPr/>
        </p:nvPicPr>
        <p:blipFill>
          <a:blip r:embed="rId3"/>
          <a:stretch>
            <a:fillRect/>
          </a:stretch>
        </p:blipFill>
        <p:spPr>
          <a:xfrm>
            <a:off x="2025295" y="1231200"/>
            <a:ext cx="4931356" cy="3152700"/>
          </a:xfrm>
          <a:prstGeom prst="rect">
            <a:avLst/>
          </a:prstGeom>
        </p:spPr>
      </p:pic>
      <p:sp>
        <p:nvSpPr>
          <p:cNvPr id="5" name="TextBox 4">
            <a:extLst>
              <a:ext uri="{FF2B5EF4-FFF2-40B4-BE49-F238E27FC236}">
                <a16:creationId xmlns:a16="http://schemas.microsoft.com/office/drawing/2014/main" id="{D0C16ED8-C9DB-DD16-F3DC-E55296BDE829}"/>
              </a:ext>
            </a:extLst>
          </p:cNvPr>
          <p:cNvSpPr txBox="1"/>
          <p:nvPr/>
        </p:nvSpPr>
        <p:spPr>
          <a:xfrm>
            <a:off x="3999600" y="1047600"/>
            <a:ext cx="1281600" cy="215444"/>
          </a:xfrm>
          <a:prstGeom prst="rect">
            <a:avLst/>
          </a:prstGeom>
          <a:noFill/>
        </p:spPr>
        <p:txBody>
          <a:bodyPr wrap="square" rtlCol="0">
            <a:spAutoFit/>
          </a:bodyPr>
          <a:lstStyle/>
          <a:p>
            <a:r>
              <a:rPr lang="en-US" sz="800" dirty="0"/>
              <a:t>Logistic Regression plot</a:t>
            </a:r>
          </a:p>
        </p:txBody>
      </p:sp>
    </p:spTree>
    <p:extLst>
      <p:ext uri="{BB962C8B-B14F-4D97-AF65-F5344CB8AC3E}">
        <p14:creationId xmlns:p14="http://schemas.microsoft.com/office/powerpoint/2010/main" val="1128978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4.4. Model Interpretability</a:t>
            </a:r>
            <a:endParaRPr sz="1600" dirty="0"/>
          </a:p>
        </p:txBody>
      </p:sp>
      <p:pic>
        <p:nvPicPr>
          <p:cNvPr id="3" name="Picture 2">
            <a:extLst>
              <a:ext uri="{FF2B5EF4-FFF2-40B4-BE49-F238E27FC236}">
                <a16:creationId xmlns:a16="http://schemas.microsoft.com/office/drawing/2014/main" id="{55BA950A-C3EB-F46B-B665-CECD012F4771}"/>
              </a:ext>
            </a:extLst>
          </p:cNvPr>
          <p:cNvPicPr>
            <a:picLocks noChangeAspect="1"/>
          </p:cNvPicPr>
          <p:nvPr/>
        </p:nvPicPr>
        <p:blipFill>
          <a:blip r:embed="rId3"/>
          <a:stretch>
            <a:fillRect/>
          </a:stretch>
        </p:blipFill>
        <p:spPr>
          <a:xfrm>
            <a:off x="1075660" y="1288800"/>
            <a:ext cx="7215139" cy="2234446"/>
          </a:xfrm>
          <a:prstGeom prst="rect">
            <a:avLst/>
          </a:prstGeom>
        </p:spPr>
      </p:pic>
      <p:sp>
        <p:nvSpPr>
          <p:cNvPr id="7" name="TextBox 6">
            <a:extLst>
              <a:ext uri="{FF2B5EF4-FFF2-40B4-BE49-F238E27FC236}">
                <a16:creationId xmlns:a16="http://schemas.microsoft.com/office/drawing/2014/main" id="{FEE9444F-F48F-4E82-CC61-F1E6BF5AD362}"/>
              </a:ext>
            </a:extLst>
          </p:cNvPr>
          <p:cNvSpPr txBox="1"/>
          <p:nvPr/>
        </p:nvSpPr>
        <p:spPr>
          <a:xfrm>
            <a:off x="982800" y="3726000"/>
            <a:ext cx="6789600" cy="646331"/>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sz="900" b="0" dirty="0"/>
              <a:t>In row [0]:</a:t>
            </a:r>
          </a:p>
          <a:p>
            <a:r>
              <a:rPr lang="en-US" sz="900" b="0" dirty="0"/>
              <a:t>Support Calls contributes the most to the ‘grade 1’ prediction (0.20)</a:t>
            </a:r>
          </a:p>
          <a:p>
            <a:r>
              <a:rPr lang="en-US" sz="900" b="0" dirty="0"/>
              <a:t>Contract Lengths contributes the most to ‘grade 0’  (0.08)</a:t>
            </a:r>
          </a:p>
          <a:p>
            <a:r>
              <a:rPr lang="en-US" sz="900" b="0" dirty="0"/>
              <a:t>Gender contribution to ‘grade 1’: 0.08</a:t>
            </a:r>
          </a:p>
        </p:txBody>
      </p:sp>
    </p:spTree>
    <p:extLst>
      <p:ext uri="{BB962C8B-B14F-4D97-AF65-F5344CB8AC3E}">
        <p14:creationId xmlns:p14="http://schemas.microsoft.com/office/powerpoint/2010/main" val="2070646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882000"/>
            <a:ext cx="5490326" cy="2026800"/>
          </a:xfrm>
          <a:prstGeom prst="rect">
            <a:avLst/>
          </a:prstGeom>
        </p:spPr>
        <p:txBody>
          <a:bodyPr spcFirstLastPara="1" wrap="square" lIns="91425" tIns="91425" rIns="91425" bIns="91425" anchor="b" anchorCtr="0">
            <a:noAutofit/>
          </a:bodyPr>
          <a:lstStyle/>
          <a:p>
            <a:r>
              <a:rPr lang="en-US" sz="4000" dirty="0"/>
              <a:t>Results &amp;</a:t>
            </a:r>
            <a:br>
              <a:rPr lang="en-US" sz="4000" dirty="0"/>
            </a:br>
            <a:r>
              <a:rPr lang="en-US" sz="4000" dirty="0"/>
              <a:t>Future Works</a:t>
            </a:r>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759861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5.1. Results</a:t>
            </a:r>
            <a:endParaRPr sz="1600" dirty="0"/>
          </a:p>
        </p:txBody>
      </p:sp>
      <p:sp>
        <p:nvSpPr>
          <p:cNvPr id="8" name="Google Shape;612;p33">
            <a:extLst>
              <a:ext uri="{FF2B5EF4-FFF2-40B4-BE49-F238E27FC236}">
                <a16:creationId xmlns:a16="http://schemas.microsoft.com/office/drawing/2014/main" id="{2074779D-83ED-E4E8-4CB0-A058E03D1115}"/>
              </a:ext>
            </a:extLst>
          </p:cNvPr>
          <p:cNvSpPr txBox="1">
            <a:spLocks/>
          </p:cNvSpPr>
          <p:nvPr/>
        </p:nvSpPr>
        <p:spPr>
          <a:xfrm>
            <a:off x="6065254" y="1017725"/>
            <a:ext cx="2024012"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Conclusion:</a:t>
            </a:r>
          </a:p>
        </p:txBody>
      </p:sp>
      <p:sp>
        <p:nvSpPr>
          <p:cNvPr id="9" name="Google Shape;608;p33">
            <a:extLst>
              <a:ext uri="{FF2B5EF4-FFF2-40B4-BE49-F238E27FC236}">
                <a16:creationId xmlns:a16="http://schemas.microsoft.com/office/drawing/2014/main" id="{C138869E-58EE-B821-761B-606C58A2FA45}"/>
              </a:ext>
            </a:extLst>
          </p:cNvPr>
          <p:cNvSpPr txBox="1">
            <a:spLocks/>
          </p:cNvSpPr>
          <p:nvPr/>
        </p:nvSpPr>
        <p:spPr>
          <a:xfrm>
            <a:off x="5200670" y="1232375"/>
            <a:ext cx="3178675" cy="3692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150000"/>
              </a:lnSpc>
              <a:buClr>
                <a:srgbClr val="02355E"/>
              </a:buClr>
              <a:buFontTx/>
              <a:buChar char="-"/>
              <a:defRPr/>
            </a:pPr>
            <a:r>
              <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rPr>
              <a:t>Payment delay has the biggest impact on churn/not churn rate. Payment Delays after 20 days have a churn rate of approximately 100%. Below 20, the ratio is 50-50</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rPr>
              <a:t>Total Spend has the second largest influence on churn/not churn rate. For customers spending less than 500, the churn rate is about 100%. Above 500, the ratio is 50-50</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rPr>
              <a:t>Age has a churn rate of approximately 100% for people over 50 years old. Under 50 years old, the churn rate is proportional to the number of participants and accounts for a uniform rate of about 45%.</a:t>
            </a:r>
          </a:p>
          <a:p>
            <a:pPr marL="171450" indent="-171450">
              <a:lnSpc>
                <a:spcPct val="150000"/>
              </a:lnSpc>
              <a:buClr>
                <a:srgbClr val="02355E"/>
              </a:buClr>
              <a:buFontTx/>
              <a:buChar char="-"/>
              <a:defRPr/>
            </a:pPr>
            <a:r>
              <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rPr>
              <a:t>It can be said that when support call &gt; 5, the churn rate is equivalent to 100%. Less than 5 calls have a churn rate of about 30%.</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endParaRPr kumimoji="0" lang="en-US" sz="900" b="0" i="0" u="none" strike="noStrike" kern="0" cap="none" spc="0" normalizeH="0" baseline="0" noProof="0" dirty="0">
              <a:ln>
                <a:noFill/>
              </a:ln>
              <a:solidFill>
                <a:srgbClr val="02355E"/>
              </a:solidFill>
              <a:effectLst/>
              <a:uLnTx/>
              <a:uFillTx/>
              <a:latin typeface="Open Sans"/>
              <a:ea typeface="Open Sans"/>
              <a:cs typeface="Open Sans"/>
              <a:sym typeface="Open Sans"/>
            </a:endParaRPr>
          </a:p>
        </p:txBody>
      </p:sp>
      <p:graphicFrame>
        <p:nvGraphicFramePr>
          <p:cNvPr id="12" name="Chart 11">
            <a:extLst>
              <a:ext uri="{FF2B5EF4-FFF2-40B4-BE49-F238E27FC236}">
                <a16:creationId xmlns:a16="http://schemas.microsoft.com/office/drawing/2014/main" id="{0CCE9608-456A-BFA2-BEA2-4342D445441B}"/>
              </a:ext>
            </a:extLst>
          </p:cNvPr>
          <p:cNvGraphicFramePr/>
          <p:nvPr>
            <p:extLst>
              <p:ext uri="{D42A27DB-BD31-4B8C-83A1-F6EECF244321}">
                <p14:modId xmlns:p14="http://schemas.microsoft.com/office/powerpoint/2010/main" val="416628733"/>
              </p:ext>
            </p:extLst>
          </p:nvPr>
        </p:nvGraphicFramePr>
        <p:xfrm>
          <a:off x="720000" y="1017725"/>
          <a:ext cx="4467600" cy="317267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2A9BAFDE-4495-6F18-D7A7-AC078C4DBA32}"/>
              </a:ext>
            </a:extLst>
          </p:cNvPr>
          <p:cNvSpPr txBox="1"/>
          <p:nvPr/>
        </p:nvSpPr>
        <p:spPr>
          <a:xfrm rot="4758055">
            <a:off x="2375939" y="2283906"/>
            <a:ext cx="1062000" cy="230832"/>
          </a:xfrm>
          <a:prstGeom prst="rect">
            <a:avLst/>
          </a:prstGeom>
          <a:noFill/>
        </p:spPr>
        <p:txBody>
          <a:bodyPr wrap="square" rtlCol="0">
            <a:spAutoFit/>
          </a:bodyPr>
          <a:lstStyle/>
          <a:p>
            <a:r>
              <a:rPr lang="en-US" sz="900" dirty="0">
                <a:solidFill>
                  <a:schemeClr val="bg1"/>
                </a:solidFill>
              </a:rPr>
              <a:t>Support Calls</a:t>
            </a:r>
          </a:p>
        </p:txBody>
      </p:sp>
      <p:sp>
        <p:nvSpPr>
          <p:cNvPr id="15" name="TextBox 14">
            <a:extLst>
              <a:ext uri="{FF2B5EF4-FFF2-40B4-BE49-F238E27FC236}">
                <a16:creationId xmlns:a16="http://schemas.microsoft.com/office/drawing/2014/main" id="{64ADBB25-F432-EBAC-4DD4-4F9E007FD8C9}"/>
              </a:ext>
            </a:extLst>
          </p:cNvPr>
          <p:cNvSpPr txBox="1"/>
          <p:nvPr/>
        </p:nvSpPr>
        <p:spPr>
          <a:xfrm>
            <a:off x="2260800" y="3454948"/>
            <a:ext cx="1062000" cy="230832"/>
          </a:xfrm>
          <a:prstGeom prst="rect">
            <a:avLst/>
          </a:prstGeom>
          <a:noFill/>
        </p:spPr>
        <p:txBody>
          <a:bodyPr wrap="square" rtlCol="0">
            <a:spAutoFit/>
          </a:bodyPr>
          <a:lstStyle/>
          <a:p>
            <a:r>
              <a:rPr lang="en-US" sz="900" dirty="0">
                <a:solidFill>
                  <a:schemeClr val="bg1"/>
                </a:solidFill>
              </a:rPr>
              <a:t>Total Spend</a:t>
            </a:r>
          </a:p>
        </p:txBody>
      </p:sp>
      <p:sp>
        <p:nvSpPr>
          <p:cNvPr id="16" name="TextBox 15">
            <a:extLst>
              <a:ext uri="{FF2B5EF4-FFF2-40B4-BE49-F238E27FC236}">
                <a16:creationId xmlns:a16="http://schemas.microsoft.com/office/drawing/2014/main" id="{ED603947-F0F3-4E0D-7A5E-C9D47A2A84A6}"/>
              </a:ext>
            </a:extLst>
          </p:cNvPr>
          <p:cNvSpPr txBox="1"/>
          <p:nvPr/>
        </p:nvSpPr>
        <p:spPr>
          <a:xfrm>
            <a:off x="2199600" y="2646628"/>
            <a:ext cx="1062000" cy="230832"/>
          </a:xfrm>
          <a:prstGeom prst="rect">
            <a:avLst/>
          </a:prstGeom>
          <a:noFill/>
        </p:spPr>
        <p:txBody>
          <a:bodyPr wrap="square" rtlCol="0">
            <a:spAutoFit/>
          </a:bodyPr>
          <a:lstStyle/>
          <a:p>
            <a:r>
              <a:rPr lang="en-US" sz="900" dirty="0">
                <a:solidFill>
                  <a:schemeClr val="bg1"/>
                </a:solidFill>
              </a:rPr>
              <a:t>Age</a:t>
            </a:r>
          </a:p>
        </p:txBody>
      </p:sp>
      <p:sp>
        <p:nvSpPr>
          <p:cNvPr id="17" name="TextBox 16">
            <a:extLst>
              <a:ext uri="{FF2B5EF4-FFF2-40B4-BE49-F238E27FC236}">
                <a16:creationId xmlns:a16="http://schemas.microsoft.com/office/drawing/2014/main" id="{D7C94961-164D-7FCE-6BF3-BF5BB0586F76}"/>
              </a:ext>
            </a:extLst>
          </p:cNvPr>
          <p:cNvSpPr txBox="1"/>
          <p:nvPr/>
        </p:nvSpPr>
        <p:spPr>
          <a:xfrm>
            <a:off x="3132000" y="2832768"/>
            <a:ext cx="1062000" cy="230832"/>
          </a:xfrm>
          <a:prstGeom prst="rect">
            <a:avLst/>
          </a:prstGeom>
          <a:noFill/>
        </p:spPr>
        <p:txBody>
          <a:bodyPr wrap="square" rtlCol="0">
            <a:spAutoFit/>
          </a:bodyPr>
          <a:lstStyle/>
          <a:p>
            <a:r>
              <a:rPr lang="en-US" sz="900" dirty="0">
                <a:solidFill>
                  <a:schemeClr val="bg1"/>
                </a:solidFill>
              </a:rPr>
              <a:t>Payment Delay</a:t>
            </a:r>
          </a:p>
        </p:txBody>
      </p:sp>
    </p:spTree>
    <p:extLst>
      <p:ext uri="{BB962C8B-B14F-4D97-AF65-F5344CB8AC3E}">
        <p14:creationId xmlns:p14="http://schemas.microsoft.com/office/powerpoint/2010/main" val="2834101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5.2. Future Works</a:t>
            </a:r>
            <a:endParaRPr sz="1600" dirty="0"/>
          </a:p>
        </p:txBody>
      </p:sp>
      <p:sp>
        <p:nvSpPr>
          <p:cNvPr id="14" name="TextBox 13">
            <a:extLst>
              <a:ext uri="{FF2B5EF4-FFF2-40B4-BE49-F238E27FC236}">
                <a16:creationId xmlns:a16="http://schemas.microsoft.com/office/drawing/2014/main" id="{2A9BAFDE-4495-6F18-D7A7-AC078C4DBA32}"/>
              </a:ext>
            </a:extLst>
          </p:cNvPr>
          <p:cNvSpPr txBox="1"/>
          <p:nvPr/>
        </p:nvSpPr>
        <p:spPr>
          <a:xfrm rot="4758055">
            <a:off x="2375939" y="2283906"/>
            <a:ext cx="1062000" cy="230832"/>
          </a:xfrm>
          <a:prstGeom prst="rect">
            <a:avLst/>
          </a:prstGeom>
          <a:noFill/>
        </p:spPr>
        <p:txBody>
          <a:bodyPr wrap="square" rtlCol="0">
            <a:spAutoFit/>
          </a:bodyPr>
          <a:lstStyle/>
          <a:p>
            <a:r>
              <a:rPr lang="en-US" sz="900" dirty="0">
                <a:solidFill>
                  <a:schemeClr val="bg1"/>
                </a:solidFill>
              </a:rPr>
              <a:t>Support Calls</a:t>
            </a:r>
          </a:p>
        </p:txBody>
      </p:sp>
      <p:sp>
        <p:nvSpPr>
          <p:cNvPr id="15" name="TextBox 14">
            <a:extLst>
              <a:ext uri="{FF2B5EF4-FFF2-40B4-BE49-F238E27FC236}">
                <a16:creationId xmlns:a16="http://schemas.microsoft.com/office/drawing/2014/main" id="{64ADBB25-F432-EBAC-4DD4-4F9E007FD8C9}"/>
              </a:ext>
            </a:extLst>
          </p:cNvPr>
          <p:cNvSpPr txBox="1"/>
          <p:nvPr/>
        </p:nvSpPr>
        <p:spPr>
          <a:xfrm>
            <a:off x="2260800" y="3454948"/>
            <a:ext cx="1062000" cy="230832"/>
          </a:xfrm>
          <a:prstGeom prst="rect">
            <a:avLst/>
          </a:prstGeom>
          <a:noFill/>
        </p:spPr>
        <p:txBody>
          <a:bodyPr wrap="square" rtlCol="0">
            <a:spAutoFit/>
          </a:bodyPr>
          <a:lstStyle/>
          <a:p>
            <a:r>
              <a:rPr lang="en-US" sz="900" dirty="0">
                <a:solidFill>
                  <a:schemeClr val="bg1"/>
                </a:solidFill>
              </a:rPr>
              <a:t>Total Spend</a:t>
            </a:r>
          </a:p>
        </p:txBody>
      </p:sp>
      <p:sp>
        <p:nvSpPr>
          <p:cNvPr id="16" name="TextBox 15">
            <a:extLst>
              <a:ext uri="{FF2B5EF4-FFF2-40B4-BE49-F238E27FC236}">
                <a16:creationId xmlns:a16="http://schemas.microsoft.com/office/drawing/2014/main" id="{ED603947-F0F3-4E0D-7A5E-C9D47A2A84A6}"/>
              </a:ext>
            </a:extLst>
          </p:cNvPr>
          <p:cNvSpPr txBox="1"/>
          <p:nvPr/>
        </p:nvSpPr>
        <p:spPr>
          <a:xfrm>
            <a:off x="2199600" y="2646628"/>
            <a:ext cx="1062000" cy="230832"/>
          </a:xfrm>
          <a:prstGeom prst="rect">
            <a:avLst/>
          </a:prstGeom>
          <a:noFill/>
        </p:spPr>
        <p:txBody>
          <a:bodyPr wrap="square" rtlCol="0">
            <a:spAutoFit/>
          </a:bodyPr>
          <a:lstStyle/>
          <a:p>
            <a:r>
              <a:rPr lang="en-US" sz="900" dirty="0">
                <a:solidFill>
                  <a:schemeClr val="bg1"/>
                </a:solidFill>
              </a:rPr>
              <a:t>Age</a:t>
            </a:r>
          </a:p>
        </p:txBody>
      </p:sp>
      <p:pic>
        <p:nvPicPr>
          <p:cNvPr id="2052" name="Picture 4" descr="What Are Push Notifications? The Ultimate Guide[2024] - CleverTap">
            <a:extLst>
              <a:ext uri="{FF2B5EF4-FFF2-40B4-BE49-F238E27FC236}">
                <a16:creationId xmlns:a16="http://schemas.microsoft.com/office/drawing/2014/main" id="{F64929D5-9CE6-B205-A0B2-7F4A15FF1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66" b="1230"/>
          <a:stretch/>
        </p:blipFill>
        <p:spPr bwMode="auto">
          <a:xfrm>
            <a:off x="910800" y="1688552"/>
            <a:ext cx="2009375" cy="1413538"/>
          </a:xfrm>
          <a:prstGeom prst="rect">
            <a:avLst/>
          </a:prstGeom>
          <a:ln/>
        </p:spPr>
        <p:style>
          <a:lnRef idx="2">
            <a:schemeClr val="accent1"/>
          </a:lnRef>
          <a:fillRef idx="1">
            <a:schemeClr val="lt1"/>
          </a:fillRef>
          <a:effectRef idx="0">
            <a:schemeClr val="accent1"/>
          </a:effectRef>
          <a:fontRef idx="minor">
            <a:schemeClr val="dk1"/>
          </a:fontRef>
        </p:style>
      </p:pic>
      <p:sp>
        <p:nvSpPr>
          <p:cNvPr id="3" name="Google Shape;612;p33">
            <a:extLst>
              <a:ext uri="{FF2B5EF4-FFF2-40B4-BE49-F238E27FC236}">
                <a16:creationId xmlns:a16="http://schemas.microsoft.com/office/drawing/2014/main" id="{FA7A216B-82F3-FDF5-4CDE-D5AB749BDB0D}"/>
              </a:ext>
            </a:extLst>
          </p:cNvPr>
          <p:cNvSpPr txBox="1">
            <a:spLocks/>
          </p:cNvSpPr>
          <p:nvPr/>
        </p:nvSpPr>
        <p:spPr>
          <a:xfrm>
            <a:off x="932400" y="1034622"/>
            <a:ext cx="73692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a:solidFill>
                  <a:srgbClr val="02355E">
                    <a:lumMod val="65000"/>
                    <a:lumOff val="35000"/>
                  </a:srgbClr>
                </a:solidFill>
                <a:latin typeface="Arial"/>
                <a:ea typeface="+mn-ea"/>
                <a:cs typeface="+mn-cs"/>
              </a:rPr>
              <a:t>CUSTOMER WHO FORGOT PAYMENT OR CANNOT PAY </a:t>
            </a:r>
            <a:endParaRPr lang="en-US" sz="1500" b="1" kern="1200" dirty="0">
              <a:solidFill>
                <a:srgbClr val="02355E">
                  <a:lumMod val="65000"/>
                  <a:lumOff val="35000"/>
                </a:srgbClr>
              </a:solidFill>
              <a:latin typeface="Arial"/>
              <a:ea typeface="+mn-ea"/>
              <a:cs typeface="+mn-cs"/>
            </a:endParaRPr>
          </a:p>
        </p:txBody>
      </p:sp>
      <p:pic>
        <p:nvPicPr>
          <p:cNvPr id="2054" name="Picture 6" descr="9 Popular Payment Methods and How to Choose One (2024) - Shopify">
            <a:extLst>
              <a:ext uri="{FF2B5EF4-FFF2-40B4-BE49-F238E27FC236}">
                <a16:creationId xmlns:a16="http://schemas.microsoft.com/office/drawing/2014/main" id="{1079E8E0-0E0A-6952-DC12-5B8FB8CFF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176" y="1701509"/>
            <a:ext cx="2169106" cy="1555197"/>
          </a:xfrm>
          <a:prstGeom prst="rect">
            <a:avLst/>
          </a:prstGeom>
          <a:ln/>
        </p:spPr>
        <p:style>
          <a:lnRef idx="2">
            <a:schemeClr val="accent1"/>
          </a:lnRef>
          <a:fillRef idx="1">
            <a:schemeClr val="lt1"/>
          </a:fillRef>
          <a:effectRef idx="0">
            <a:schemeClr val="accent1"/>
          </a:effectRef>
          <a:fontRef idx="minor">
            <a:schemeClr val="dk1"/>
          </a:fontRef>
        </p:style>
      </p:pic>
      <p:pic>
        <p:nvPicPr>
          <p:cNvPr id="2056" name="Picture 8" descr="Late Fees: We Have The Answer To Your Problems | ReliaBills">
            <a:extLst>
              <a:ext uri="{FF2B5EF4-FFF2-40B4-BE49-F238E27FC236}">
                <a16:creationId xmlns:a16="http://schemas.microsoft.com/office/drawing/2014/main" id="{5F51EAA4-6951-1E0E-718C-53508D4CD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00" y="3097135"/>
            <a:ext cx="2178683" cy="1400582"/>
          </a:xfrm>
          <a:prstGeom prst="rect">
            <a:avLst/>
          </a:prstGeom>
          <a:ln/>
        </p:spPr>
        <p:style>
          <a:lnRef idx="2">
            <a:schemeClr val="accent1"/>
          </a:lnRef>
          <a:fillRef idx="1">
            <a:schemeClr val="lt1"/>
          </a:fillRef>
          <a:effectRef idx="0">
            <a:schemeClr val="accent1"/>
          </a:effectRef>
          <a:fontRef idx="minor">
            <a:schemeClr val="dk1"/>
          </a:fontRef>
        </p:style>
      </p:pic>
      <p:pic>
        <p:nvPicPr>
          <p:cNvPr id="2058" name="Picture 10" descr="4. Early Payment Discount">
            <a:extLst>
              <a:ext uri="{FF2B5EF4-FFF2-40B4-BE49-F238E27FC236}">
                <a16:creationId xmlns:a16="http://schemas.microsoft.com/office/drawing/2014/main" id="{66D8DD84-1104-9260-612B-67A8E0E09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483" y="3097135"/>
            <a:ext cx="2072917" cy="1568154"/>
          </a:xfrm>
          <a:prstGeom prst="rect">
            <a:avLst/>
          </a:prstGeom>
        </p:spPr>
        <p:style>
          <a:lnRef idx="2">
            <a:schemeClr val="accent1"/>
          </a:lnRef>
          <a:fillRef idx="1">
            <a:schemeClr val="lt1"/>
          </a:fillRef>
          <a:effectRef idx="0">
            <a:schemeClr val="accent1"/>
          </a:effectRef>
          <a:fontRef idx="minor">
            <a:schemeClr val="dk1"/>
          </a:fontRef>
        </p:style>
      </p:pic>
      <p:sp>
        <p:nvSpPr>
          <p:cNvPr id="4" name="Google Shape;608;p33">
            <a:extLst>
              <a:ext uri="{FF2B5EF4-FFF2-40B4-BE49-F238E27FC236}">
                <a16:creationId xmlns:a16="http://schemas.microsoft.com/office/drawing/2014/main" id="{032D5823-D1F9-9297-D07F-47A14212A71B}"/>
              </a:ext>
            </a:extLst>
          </p:cNvPr>
          <p:cNvSpPr txBox="1">
            <a:spLocks/>
          </p:cNvSpPr>
          <p:nvPr/>
        </p:nvSpPr>
        <p:spPr>
          <a:xfrm>
            <a:off x="5215070" y="1701509"/>
            <a:ext cx="3178675" cy="2919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FFC000"/>
                </a:solidFill>
                <a:effectLst/>
                <a:uLnTx/>
                <a:uFillTx/>
                <a:latin typeface="Open Sans"/>
                <a:ea typeface="Open Sans"/>
                <a:cs typeface="Open Sans"/>
                <a:sym typeface="Open Sans"/>
              </a:rPr>
              <a:t>Friendly notifications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to customers, from 1 to 3 times and gradually increasing warnings according to each level</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0B050"/>
                </a:solidFill>
                <a:effectLst/>
                <a:uLnTx/>
                <a:uFillTx/>
                <a:latin typeface="Open Sans"/>
                <a:ea typeface="Open Sans"/>
                <a:cs typeface="Open Sans"/>
                <a:sym typeface="Open Sans"/>
              </a:rPr>
              <a:t>Supports payment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in many forms</a:t>
            </a:r>
            <a:endParaRPr lang="en-US" sz="1100" b="1" dirty="0">
              <a:solidFill>
                <a:srgbClr val="02355E"/>
              </a:solidFill>
            </a:endParaRP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FF0000"/>
                </a:solidFill>
                <a:effectLst/>
                <a:uLnTx/>
                <a:uFillTx/>
                <a:latin typeface="Open Sans"/>
                <a:ea typeface="Open Sans"/>
                <a:cs typeface="Open Sans"/>
                <a:sym typeface="Open Sans"/>
              </a:rPr>
              <a:t>Warning and fee deduction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if </a:t>
            </a:r>
            <a:r>
              <a:rPr kumimoji="0" lang="en-US" sz="1100" b="1" i="0" u="none" strike="noStrike" kern="0" cap="none" spc="0" normalizeH="0" baseline="0" noProof="0" dirty="0">
                <a:ln>
                  <a:noFill/>
                </a:ln>
                <a:solidFill>
                  <a:srgbClr val="002060"/>
                </a:solidFill>
                <a:effectLst/>
                <a:uLnTx/>
                <a:uFillTx/>
                <a:latin typeface="Open Sans"/>
                <a:ea typeface="Open Sans"/>
                <a:cs typeface="Open Sans"/>
                <a:sym typeface="Open Sans"/>
              </a:rPr>
              <a:t>payment is late</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 or other penalties are imposed</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Encourage customers to pay early or on time with discounts</a:t>
            </a:r>
          </a:p>
        </p:txBody>
      </p:sp>
    </p:spTree>
    <p:extLst>
      <p:ext uri="{BB962C8B-B14F-4D97-AF65-F5344CB8AC3E}">
        <p14:creationId xmlns:p14="http://schemas.microsoft.com/office/powerpoint/2010/main" val="3341054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5.2. Future Works</a:t>
            </a:r>
            <a:endParaRPr sz="1600" dirty="0"/>
          </a:p>
        </p:txBody>
      </p:sp>
      <p:sp>
        <p:nvSpPr>
          <p:cNvPr id="15" name="TextBox 14">
            <a:extLst>
              <a:ext uri="{FF2B5EF4-FFF2-40B4-BE49-F238E27FC236}">
                <a16:creationId xmlns:a16="http://schemas.microsoft.com/office/drawing/2014/main" id="{64ADBB25-F432-EBAC-4DD4-4F9E007FD8C9}"/>
              </a:ext>
            </a:extLst>
          </p:cNvPr>
          <p:cNvSpPr txBox="1"/>
          <p:nvPr/>
        </p:nvSpPr>
        <p:spPr>
          <a:xfrm>
            <a:off x="2260800" y="3454948"/>
            <a:ext cx="1062000" cy="230832"/>
          </a:xfrm>
          <a:prstGeom prst="rect">
            <a:avLst/>
          </a:prstGeom>
          <a:noFill/>
        </p:spPr>
        <p:txBody>
          <a:bodyPr wrap="square" rtlCol="0">
            <a:spAutoFit/>
          </a:bodyPr>
          <a:lstStyle/>
          <a:p>
            <a:r>
              <a:rPr lang="en-US" sz="900" dirty="0">
                <a:solidFill>
                  <a:schemeClr val="bg1"/>
                </a:solidFill>
              </a:rPr>
              <a:t>Total Spend</a:t>
            </a:r>
          </a:p>
        </p:txBody>
      </p:sp>
      <p:sp>
        <p:nvSpPr>
          <p:cNvPr id="16" name="TextBox 15">
            <a:extLst>
              <a:ext uri="{FF2B5EF4-FFF2-40B4-BE49-F238E27FC236}">
                <a16:creationId xmlns:a16="http://schemas.microsoft.com/office/drawing/2014/main" id="{ED603947-F0F3-4E0D-7A5E-C9D47A2A84A6}"/>
              </a:ext>
            </a:extLst>
          </p:cNvPr>
          <p:cNvSpPr txBox="1"/>
          <p:nvPr/>
        </p:nvSpPr>
        <p:spPr>
          <a:xfrm>
            <a:off x="2199600" y="2646628"/>
            <a:ext cx="1062000" cy="230832"/>
          </a:xfrm>
          <a:prstGeom prst="rect">
            <a:avLst/>
          </a:prstGeom>
          <a:noFill/>
        </p:spPr>
        <p:txBody>
          <a:bodyPr wrap="square" rtlCol="0">
            <a:spAutoFit/>
          </a:bodyPr>
          <a:lstStyle/>
          <a:p>
            <a:r>
              <a:rPr lang="en-US" sz="900" dirty="0">
                <a:solidFill>
                  <a:schemeClr val="bg1"/>
                </a:solidFill>
              </a:rPr>
              <a:t>Age</a:t>
            </a:r>
          </a:p>
        </p:txBody>
      </p:sp>
      <p:sp>
        <p:nvSpPr>
          <p:cNvPr id="3" name="Google Shape;612;p33">
            <a:extLst>
              <a:ext uri="{FF2B5EF4-FFF2-40B4-BE49-F238E27FC236}">
                <a16:creationId xmlns:a16="http://schemas.microsoft.com/office/drawing/2014/main" id="{FA7A216B-82F3-FDF5-4CDE-D5AB749BDB0D}"/>
              </a:ext>
            </a:extLst>
          </p:cNvPr>
          <p:cNvSpPr txBox="1">
            <a:spLocks/>
          </p:cNvSpPr>
          <p:nvPr/>
        </p:nvSpPr>
        <p:spPr>
          <a:xfrm>
            <a:off x="932400" y="1034622"/>
            <a:ext cx="73692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CUSTOMER WHO HAS LOWER INCOME</a:t>
            </a:r>
          </a:p>
        </p:txBody>
      </p:sp>
      <p:sp>
        <p:nvSpPr>
          <p:cNvPr id="4" name="Google Shape;608;p33">
            <a:extLst>
              <a:ext uri="{FF2B5EF4-FFF2-40B4-BE49-F238E27FC236}">
                <a16:creationId xmlns:a16="http://schemas.microsoft.com/office/drawing/2014/main" id="{032D5823-D1F9-9297-D07F-47A14212A71B}"/>
              </a:ext>
            </a:extLst>
          </p:cNvPr>
          <p:cNvSpPr txBox="1">
            <a:spLocks/>
          </p:cNvSpPr>
          <p:nvPr/>
        </p:nvSpPr>
        <p:spPr>
          <a:xfrm>
            <a:off x="5188174" y="1249272"/>
            <a:ext cx="3178675" cy="2919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070C0"/>
                </a:solidFill>
                <a:effectLst/>
                <a:uLnTx/>
                <a:uFillTx/>
                <a:latin typeface="Open Sans"/>
                <a:ea typeface="Open Sans"/>
                <a:cs typeface="Open Sans"/>
                <a:sym typeface="Open Sans"/>
              </a:rPr>
              <a:t>Reduced service fees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(if any) in addition to a small monthly support, or a shopping voucher for customers with income under $500</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0B050"/>
                </a:solidFill>
                <a:effectLst/>
                <a:uLnTx/>
                <a:uFillTx/>
                <a:latin typeface="Open Sans"/>
                <a:ea typeface="Open Sans"/>
                <a:cs typeface="Open Sans"/>
                <a:sym typeface="Open Sans"/>
              </a:rPr>
              <a:t>Create Personal Relationships</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 Develop personal relationships with customers by understanding their needs and desires, thereby providing appropriate and timely services.</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FFC000"/>
                </a:solidFill>
                <a:effectLst/>
                <a:uLnTx/>
                <a:uFillTx/>
                <a:latin typeface="Open Sans"/>
                <a:ea typeface="Open Sans"/>
                <a:cs typeface="Open Sans"/>
                <a:sym typeface="Open Sans"/>
              </a:rPr>
              <a:t>Build customer loyalty programs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with many benefits and incentives to encourage customers to continue using the service.</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endPar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endParaRPr>
          </a:p>
        </p:txBody>
      </p:sp>
      <p:pic>
        <p:nvPicPr>
          <p:cNvPr id="3074" name="Picture 2" descr="6 ways to improve your coupon marketing strategy and increase sales">
            <a:extLst>
              <a:ext uri="{FF2B5EF4-FFF2-40B4-BE49-F238E27FC236}">
                <a16:creationId xmlns:a16="http://schemas.microsoft.com/office/drawing/2014/main" id="{970B987E-3C42-0D30-464E-49AA94B26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400" y="1646034"/>
            <a:ext cx="2198702" cy="1629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Steps for Advisors to Build Deeper Client Relationships Through Personal  Communications | Wealth Management">
            <a:extLst>
              <a:ext uri="{FF2B5EF4-FFF2-40B4-BE49-F238E27FC236}">
                <a16:creationId xmlns:a16="http://schemas.microsoft.com/office/drawing/2014/main" id="{052CAEEC-7262-714B-78BA-BA6AF6CD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535" y="1646034"/>
            <a:ext cx="1822265" cy="12314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13 Customer Loyalty Program Ideas &amp; Examples">
            <a:extLst>
              <a:ext uri="{FF2B5EF4-FFF2-40B4-BE49-F238E27FC236}">
                <a16:creationId xmlns:a16="http://schemas.microsoft.com/office/drawing/2014/main" id="{B659B1DE-FC7B-9EB9-BB62-3682A2312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1975" y="2877460"/>
            <a:ext cx="1910025" cy="148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252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5.2. Future Works</a:t>
            </a:r>
            <a:endParaRPr sz="1600" dirty="0"/>
          </a:p>
        </p:txBody>
      </p:sp>
      <p:sp>
        <p:nvSpPr>
          <p:cNvPr id="16" name="TextBox 15">
            <a:extLst>
              <a:ext uri="{FF2B5EF4-FFF2-40B4-BE49-F238E27FC236}">
                <a16:creationId xmlns:a16="http://schemas.microsoft.com/office/drawing/2014/main" id="{ED603947-F0F3-4E0D-7A5E-C9D47A2A84A6}"/>
              </a:ext>
            </a:extLst>
          </p:cNvPr>
          <p:cNvSpPr txBox="1"/>
          <p:nvPr/>
        </p:nvSpPr>
        <p:spPr>
          <a:xfrm>
            <a:off x="2199600" y="2646628"/>
            <a:ext cx="1062000" cy="230832"/>
          </a:xfrm>
          <a:prstGeom prst="rect">
            <a:avLst/>
          </a:prstGeom>
          <a:noFill/>
        </p:spPr>
        <p:txBody>
          <a:bodyPr wrap="square" rtlCol="0">
            <a:spAutoFit/>
          </a:bodyPr>
          <a:lstStyle/>
          <a:p>
            <a:r>
              <a:rPr lang="en-US" sz="900" dirty="0">
                <a:solidFill>
                  <a:schemeClr val="bg1"/>
                </a:solidFill>
              </a:rPr>
              <a:t>Age</a:t>
            </a:r>
          </a:p>
        </p:txBody>
      </p:sp>
      <p:sp>
        <p:nvSpPr>
          <p:cNvPr id="3" name="Google Shape;612;p33">
            <a:extLst>
              <a:ext uri="{FF2B5EF4-FFF2-40B4-BE49-F238E27FC236}">
                <a16:creationId xmlns:a16="http://schemas.microsoft.com/office/drawing/2014/main" id="{FA7A216B-82F3-FDF5-4CDE-D5AB749BDB0D}"/>
              </a:ext>
            </a:extLst>
          </p:cNvPr>
          <p:cNvSpPr txBox="1">
            <a:spLocks/>
          </p:cNvSpPr>
          <p:nvPr/>
        </p:nvSpPr>
        <p:spPr>
          <a:xfrm>
            <a:off x="932400" y="1034622"/>
            <a:ext cx="73692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ELDERLY CUSTOMERS HAVE DIFFICULTY USING THE SERVICE</a:t>
            </a:r>
          </a:p>
        </p:txBody>
      </p:sp>
      <p:sp>
        <p:nvSpPr>
          <p:cNvPr id="4" name="Google Shape;608;p33">
            <a:extLst>
              <a:ext uri="{FF2B5EF4-FFF2-40B4-BE49-F238E27FC236}">
                <a16:creationId xmlns:a16="http://schemas.microsoft.com/office/drawing/2014/main" id="{032D5823-D1F9-9297-D07F-47A14212A71B}"/>
              </a:ext>
            </a:extLst>
          </p:cNvPr>
          <p:cNvSpPr txBox="1">
            <a:spLocks/>
          </p:cNvSpPr>
          <p:nvPr/>
        </p:nvSpPr>
        <p:spPr>
          <a:xfrm>
            <a:off x="5349600" y="1604309"/>
            <a:ext cx="3178675" cy="2919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0B050"/>
                </a:solidFill>
                <a:effectLst/>
                <a:uLnTx/>
                <a:uFillTx/>
                <a:latin typeface="Open Sans"/>
                <a:ea typeface="Open Sans"/>
                <a:cs typeface="Open Sans"/>
                <a:sym typeface="Open Sans"/>
              </a:rPr>
              <a:t>Personal Support Services: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Provide personal support services at the counter or over the phone to help elderly customers </a:t>
            </a:r>
            <a:r>
              <a:rPr lang="en-US" sz="1100" b="1" dirty="0">
                <a:solidFill>
                  <a:srgbClr val="02355E"/>
                </a:solidFill>
              </a:rPr>
              <a:t>easily access and use banking services.</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FFC000"/>
                </a:solidFill>
                <a:effectLst/>
                <a:uLnTx/>
                <a:uFillTx/>
                <a:latin typeface="Open Sans"/>
                <a:ea typeface="Open Sans"/>
                <a:cs typeface="Open Sans"/>
                <a:sym typeface="Open Sans"/>
              </a:rPr>
              <a:t>Savings and Retirement Products</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 Develop savings and retirement products with </a:t>
            </a:r>
            <a:r>
              <a:rPr lang="en-US" sz="1100" b="1" dirty="0">
                <a:solidFill>
                  <a:srgbClr val="02355E"/>
                </a:solidFill>
              </a:rPr>
              <a:t>attractive interest rates and flexible terms, suitable </a:t>
            </a:r>
            <a:r>
              <a:rPr kumimoji="0" lang="en-US" sz="1100" b="1" i="0" u="none" strike="noStrike" kern="0" cap="none" spc="0" normalizeH="0" baseline="0" noProof="0" dirty="0">
                <a:ln>
                  <a:noFill/>
                </a:ln>
                <a:solidFill>
                  <a:srgbClr val="02355E"/>
                </a:solidFill>
                <a:effectLst/>
                <a:uLnTx/>
                <a:uFillTx/>
                <a:latin typeface="Open Sans"/>
                <a:ea typeface="Open Sans"/>
                <a:cs typeface="Open Sans"/>
                <a:sym typeface="Open Sans"/>
              </a:rPr>
              <a:t>for the needs of the elderly.</a:t>
            </a:r>
          </a:p>
        </p:txBody>
      </p:sp>
      <p:pic>
        <p:nvPicPr>
          <p:cNvPr id="3082" name="Picture 10" descr="32,114 Old Man Bank Images, Stock Photos, 3D objects, &amp; Vectors |  Shutterstock">
            <a:extLst>
              <a:ext uri="{FF2B5EF4-FFF2-40B4-BE49-F238E27FC236}">
                <a16:creationId xmlns:a16="http://schemas.microsoft.com/office/drawing/2014/main" id="{5A0EA407-4E7F-FD19-3B50-4917F2C5A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 b="7120"/>
          <a:stretch/>
        </p:blipFill>
        <p:spPr bwMode="auto">
          <a:xfrm>
            <a:off x="2785375" y="1517690"/>
            <a:ext cx="2564225" cy="16740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6" descr="6 Benefits of Technology for Seniors | Caring Senior Service">
            <a:extLst>
              <a:ext uri="{FF2B5EF4-FFF2-40B4-BE49-F238E27FC236}">
                <a16:creationId xmlns:a16="http://schemas.microsoft.com/office/drawing/2014/main" id="{CF0AEB5C-626F-70BD-D5D2-17BA6406D2F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7E799FF-FF69-E276-57B3-8727DCC871F8}"/>
              </a:ext>
            </a:extLst>
          </p:cNvPr>
          <p:cNvPicPr>
            <a:picLocks noChangeAspect="1"/>
          </p:cNvPicPr>
          <p:nvPr/>
        </p:nvPicPr>
        <p:blipFill>
          <a:blip r:embed="rId4"/>
          <a:stretch>
            <a:fillRect/>
          </a:stretch>
        </p:blipFill>
        <p:spPr>
          <a:xfrm>
            <a:off x="1021375" y="1517690"/>
            <a:ext cx="2317546" cy="1496700"/>
          </a:xfrm>
          <a:prstGeom prst="rect">
            <a:avLst/>
          </a:prstGeom>
        </p:spPr>
      </p:pic>
      <p:pic>
        <p:nvPicPr>
          <p:cNvPr id="3080" name="Picture 8" descr="3 Ways AI Can Improve Customer Service in Banking | Salesforce">
            <a:extLst>
              <a:ext uri="{FF2B5EF4-FFF2-40B4-BE49-F238E27FC236}">
                <a16:creationId xmlns:a16="http://schemas.microsoft.com/office/drawing/2014/main" id="{4B3D1314-DE84-98B7-BA4A-914EE147B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7512" y="2968492"/>
            <a:ext cx="2834488" cy="15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04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5.2. Future Works</a:t>
            </a:r>
            <a:endParaRPr sz="1600" dirty="0"/>
          </a:p>
        </p:txBody>
      </p:sp>
      <p:sp>
        <p:nvSpPr>
          <p:cNvPr id="3" name="Google Shape;612;p33">
            <a:extLst>
              <a:ext uri="{FF2B5EF4-FFF2-40B4-BE49-F238E27FC236}">
                <a16:creationId xmlns:a16="http://schemas.microsoft.com/office/drawing/2014/main" id="{FA7A216B-82F3-FDF5-4CDE-D5AB749BDB0D}"/>
              </a:ext>
            </a:extLst>
          </p:cNvPr>
          <p:cNvSpPr txBox="1">
            <a:spLocks/>
          </p:cNvSpPr>
          <p:nvPr/>
        </p:nvSpPr>
        <p:spPr>
          <a:xfrm>
            <a:off x="932400" y="1034622"/>
            <a:ext cx="73692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IMPROVE THE SUPPORT CALL AND PROBLEM RELATED</a:t>
            </a:r>
          </a:p>
        </p:txBody>
      </p:sp>
      <p:sp>
        <p:nvSpPr>
          <p:cNvPr id="4" name="Google Shape;608;p33">
            <a:extLst>
              <a:ext uri="{FF2B5EF4-FFF2-40B4-BE49-F238E27FC236}">
                <a16:creationId xmlns:a16="http://schemas.microsoft.com/office/drawing/2014/main" id="{032D5823-D1F9-9297-D07F-47A14212A71B}"/>
              </a:ext>
            </a:extLst>
          </p:cNvPr>
          <p:cNvSpPr txBox="1">
            <a:spLocks/>
          </p:cNvSpPr>
          <p:nvPr/>
        </p:nvSpPr>
        <p:spPr>
          <a:xfrm>
            <a:off x="5349600" y="1604309"/>
            <a:ext cx="3178675" cy="2919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00B050"/>
                </a:solidFill>
                <a:effectLst/>
                <a:uLnTx/>
                <a:uFillTx/>
                <a:latin typeface="Open Sans"/>
                <a:ea typeface="Open Sans"/>
                <a:cs typeface="Open Sans"/>
                <a:sym typeface="Open Sans"/>
              </a:rPr>
              <a:t>Improve the Quality of Support Services : </a:t>
            </a:r>
            <a:r>
              <a:rPr lang="en-US" sz="1100" b="1" dirty="0">
                <a:solidFill>
                  <a:srgbClr val="02355E"/>
                </a:solidFill>
              </a:rPr>
              <a:t>Train customer support staff in problem solving, listening and communication skills to handle calls effectively and quickly.</a:t>
            </a:r>
          </a:p>
          <a:p>
            <a:pPr marL="171450" marR="0" lvl="0" indent="-171450" algn="l" defTabSz="914400" rtl="0" eaLnBrk="1" fontAlgn="auto" latinLnBrk="0" hangingPunct="1">
              <a:lnSpc>
                <a:spcPct val="150000"/>
              </a:lnSpc>
              <a:spcBef>
                <a:spcPts val="0"/>
              </a:spcBef>
              <a:spcAft>
                <a:spcPts val="0"/>
              </a:spcAft>
              <a:buClr>
                <a:srgbClr val="02355E"/>
              </a:buClr>
              <a:buSzPts val="1200"/>
              <a:buFontTx/>
              <a:buChar char="-"/>
              <a:tabLst/>
              <a:defRPr/>
            </a:pPr>
            <a:r>
              <a:rPr kumimoji="0" lang="en-US" sz="1100" b="1" i="0" u="none" strike="noStrike" kern="0" cap="none" spc="0" normalizeH="0" baseline="0" noProof="0" dirty="0">
                <a:ln>
                  <a:noFill/>
                </a:ln>
                <a:solidFill>
                  <a:srgbClr val="FFC000"/>
                </a:solidFill>
                <a:effectLst/>
                <a:uLnTx/>
                <a:uFillTx/>
                <a:latin typeface="Open Sans"/>
                <a:ea typeface="Open Sans"/>
                <a:cs typeface="Open Sans"/>
                <a:sym typeface="Open Sans"/>
              </a:rPr>
              <a:t>Analyze customer feedback</a:t>
            </a:r>
            <a:r>
              <a:rPr lang="en-US" sz="1100" b="1" dirty="0">
                <a:solidFill>
                  <a:srgbClr val="02355E"/>
                </a:solidFill>
              </a:rPr>
              <a:t> and thoroughly handle customer problems. Limit repetitive processing</a:t>
            </a:r>
          </a:p>
        </p:txBody>
      </p:sp>
      <p:sp>
        <p:nvSpPr>
          <p:cNvPr id="7" name="AutoShape 16" descr="6 Benefits of Technology for Seniors | Caring Senior Service">
            <a:extLst>
              <a:ext uri="{FF2B5EF4-FFF2-40B4-BE49-F238E27FC236}">
                <a16:creationId xmlns:a16="http://schemas.microsoft.com/office/drawing/2014/main" id="{CF0AEB5C-626F-70BD-D5D2-17BA6406D2F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D087776-E077-A01D-B1C9-7B0C93EC5106}"/>
              </a:ext>
            </a:extLst>
          </p:cNvPr>
          <p:cNvPicPr>
            <a:picLocks noChangeAspect="1"/>
          </p:cNvPicPr>
          <p:nvPr/>
        </p:nvPicPr>
        <p:blipFill>
          <a:blip r:embed="rId3"/>
          <a:stretch>
            <a:fillRect/>
          </a:stretch>
        </p:blipFill>
        <p:spPr>
          <a:xfrm>
            <a:off x="961959" y="1501200"/>
            <a:ext cx="4427095" cy="2865600"/>
          </a:xfrm>
          <a:prstGeom prst="rect">
            <a:avLst/>
          </a:prstGeom>
        </p:spPr>
      </p:pic>
    </p:spTree>
    <p:extLst>
      <p:ext uri="{BB962C8B-B14F-4D97-AF65-F5344CB8AC3E}">
        <p14:creationId xmlns:p14="http://schemas.microsoft.com/office/powerpoint/2010/main" val="2122499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0"/>
          <p:cNvSpPr txBox="1">
            <a:spLocks noGrp="1"/>
          </p:cNvSpPr>
          <p:nvPr>
            <p:ph type="title"/>
          </p:nvPr>
        </p:nvSpPr>
        <p:spPr>
          <a:xfrm>
            <a:off x="1094263" y="77832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857" name="Google Shape;857;p60"/>
          <p:cNvSpPr txBox="1">
            <a:spLocks noGrp="1"/>
          </p:cNvSpPr>
          <p:nvPr>
            <p:ph type="subTitle" idx="1"/>
          </p:nvPr>
        </p:nvSpPr>
        <p:spPr>
          <a:xfrm>
            <a:off x="1094225" y="1651512"/>
            <a:ext cx="4448100" cy="12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858" name="Google Shape;858;p60"/>
          <p:cNvSpPr txBox="1"/>
          <p:nvPr/>
        </p:nvSpPr>
        <p:spPr>
          <a:xfrm>
            <a:off x="1094225" y="4043650"/>
            <a:ext cx="41517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
        <p:nvSpPr>
          <p:cNvPr id="859" name="Google Shape;859;p60"/>
          <p:cNvSpPr/>
          <p:nvPr/>
        </p:nvSpPr>
        <p:spPr>
          <a:xfrm>
            <a:off x="1178337" y="2949248"/>
            <a:ext cx="313268" cy="31326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60" name="Google Shape;860;p60"/>
          <p:cNvGrpSpPr/>
          <p:nvPr/>
        </p:nvGrpSpPr>
        <p:grpSpPr>
          <a:xfrm>
            <a:off x="1654888" y="2949057"/>
            <a:ext cx="313342" cy="313227"/>
            <a:chOff x="812101" y="2571761"/>
            <a:chExt cx="417066" cy="417024"/>
          </a:xfrm>
        </p:grpSpPr>
        <p:sp>
          <p:nvSpPr>
            <p:cNvPr id="861" name="Google Shape;861;p6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6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3" name="Google Shape;863;p6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4" name="Google Shape;864;p6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65" name="Google Shape;865;p60"/>
          <p:cNvGrpSpPr/>
          <p:nvPr/>
        </p:nvGrpSpPr>
        <p:grpSpPr>
          <a:xfrm>
            <a:off x="2131458" y="2949057"/>
            <a:ext cx="313310" cy="313227"/>
            <a:chOff x="1323129" y="2571761"/>
            <a:chExt cx="417024" cy="417024"/>
          </a:xfrm>
        </p:grpSpPr>
        <p:sp>
          <p:nvSpPr>
            <p:cNvPr id="866" name="Google Shape;866;p6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7" name="Google Shape;867;p6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8" name="Google Shape;868;p6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9" name="Google Shape;869;p6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Purpose of the Analysis</a:t>
            </a:r>
            <a:endParaRPr dirty="0"/>
          </a:p>
        </p:txBody>
      </p:sp>
      <p:sp>
        <p:nvSpPr>
          <p:cNvPr id="337" name="Google Shape;337;p37"/>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Bank Churn</a:t>
            </a:r>
            <a:r>
              <a:rPr lang="en-US" dirty="0"/>
              <a:t> refers to customers stopping their use of a bank's services and closing their accounts. This is critical for banks because retaining customers is often more cost-effective than acquiring new ones.</a:t>
            </a:r>
            <a:endParaRPr dirty="0"/>
          </a:p>
        </p:txBody>
      </p:sp>
      <p:sp>
        <p:nvSpPr>
          <p:cNvPr id="338" name="Google Shape;338;p37"/>
          <p:cNvSpPr txBox="1">
            <a:spLocks noGrp="1"/>
          </p:cNvSpPr>
          <p:nvPr>
            <p:ph type="subTitle" idx="2"/>
          </p:nvPr>
        </p:nvSpPr>
        <p:spPr>
          <a:xfrm>
            <a:off x="1731050" y="2800360"/>
            <a:ext cx="6613200" cy="2135240"/>
          </a:xfrm>
          <a:prstGeom prst="rect">
            <a:avLst/>
          </a:prstGeom>
        </p:spPr>
        <p:txBody>
          <a:bodyPr spcFirstLastPara="1" wrap="square" lIns="91425" tIns="91425" rIns="91425" bIns="91425" anchor="t" anchorCtr="0">
            <a:noAutofit/>
          </a:bodyPr>
          <a:lstStyle/>
          <a:p>
            <a:r>
              <a:rPr lang="en-US" b="1" dirty="0"/>
              <a:t>Identify Root Causes</a:t>
            </a:r>
            <a:r>
              <a:rPr lang="en-US" dirty="0"/>
              <a:t>:</a:t>
            </a:r>
          </a:p>
          <a:p>
            <a:pPr>
              <a:buFont typeface="Arial" panose="020B0604020202020204" pitchFamily="34" charset="0"/>
              <a:buChar char="•"/>
            </a:pPr>
            <a:r>
              <a:rPr lang="en-US" dirty="0"/>
              <a:t>Understand why customers leave, such as poor service or better offers from competitors.</a:t>
            </a:r>
          </a:p>
          <a:p>
            <a:r>
              <a:rPr lang="en-US" b="1" dirty="0"/>
              <a:t>Improve Customer Retention</a:t>
            </a:r>
            <a:r>
              <a:rPr lang="en-US" dirty="0"/>
              <a:t>:</a:t>
            </a:r>
          </a:p>
          <a:p>
            <a:pPr>
              <a:buFont typeface="Arial" panose="020B0604020202020204" pitchFamily="34" charset="0"/>
              <a:buChar char="•"/>
            </a:pPr>
            <a:r>
              <a:rPr lang="en-US" dirty="0"/>
              <a:t>Develop strategies to keep customers, like personalized offers and improved service.</a:t>
            </a:r>
          </a:p>
          <a:p>
            <a:r>
              <a:rPr lang="en-US" b="1" dirty="0"/>
              <a:t>Increase Profitability</a:t>
            </a:r>
            <a:r>
              <a:rPr lang="en-US" dirty="0"/>
              <a:t>:</a:t>
            </a:r>
          </a:p>
          <a:p>
            <a:pPr>
              <a:buFont typeface="Arial" panose="020B0604020202020204" pitchFamily="34" charset="0"/>
              <a:buChar char="•"/>
            </a:pPr>
            <a:r>
              <a:rPr lang="en-US" dirty="0"/>
              <a:t>Retaining customers is more profitable than acquiring new ones.</a:t>
            </a:r>
          </a:p>
          <a:p>
            <a:pPr marL="139700" indent="0"/>
            <a:endParaRPr lang="en-US" dirty="0"/>
          </a:p>
        </p:txBody>
      </p:sp>
      <p:sp>
        <p:nvSpPr>
          <p:cNvPr id="340" name="Google Shape;340;p37"/>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the Bank churn ?</a:t>
            </a:r>
            <a:endParaRPr dirty="0"/>
          </a:p>
        </p:txBody>
      </p:sp>
      <p:sp>
        <p:nvSpPr>
          <p:cNvPr id="341" name="Google Shape;341;p37"/>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the purpose of this analyst ?</a:t>
            </a:r>
            <a:endParaRPr dirty="0"/>
          </a:p>
        </p:txBody>
      </p:sp>
      <p:grpSp>
        <p:nvGrpSpPr>
          <p:cNvPr id="352" name="Google Shape;352;p37"/>
          <p:cNvGrpSpPr/>
          <p:nvPr/>
        </p:nvGrpSpPr>
        <p:grpSpPr>
          <a:xfrm>
            <a:off x="1129588" y="2479569"/>
            <a:ext cx="293750" cy="345000"/>
            <a:chOff x="5596113" y="2520150"/>
            <a:chExt cx="293750" cy="345000"/>
          </a:xfrm>
        </p:grpSpPr>
        <p:sp>
          <p:nvSpPr>
            <p:cNvPr id="353" name="Google Shape;353;p37"/>
            <p:cNvSpPr/>
            <p:nvPr/>
          </p:nvSpPr>
          <p:spPr>
            <a:xfrm>
              <a:off x="5768088" y="2747750"/>
              <a:ext cx="70500" cy="70500"/>
            </a:xfrm>
            <a:custGeom>
              <a:avLst/>
              <a:gdLst/>
              <a:ahLst/>
              <a:cxnLst/>
              <a:rect l="l" t="t" r="r" b="b"/>
              <a:pathLst>
                <a:path w="2820" h="2820" extrusionOk="0">
                  <a:moveTo>
                    <a:pt x="2389" y="0"/>
                  </a:moveTo>
                  <a:lnTo>
                    <a:pt x="1" y="2389"/>
                  </a:lnTo>
                  <a:lnTo>
                    <a:pt x="421" y="2819"/>
                  </a:lnTo>
                  <a:lnTo>
                    <a:pt x="2820" y="431"/>
                  </a:lnTo>
                  <a:lnTo>
                    <a:pt x="238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596113" y="2565000"/>
              <a:ext cx="244525" cy="300150"/>
            </a:xfrm>
            <a:custGeom>
              <a:avLst/>
              <a:gdLst/>
              <a:ahLst/>
              <a:cxnLst/>
              <a:rect l="l" t="t" r="r" b="b"/>
              <a:pathLst>
                <a:path w="9781" h="12006" extrusionOk="0">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661213" y="2619600"/>
              <a:ext cx="100500" cy="14900"/>
            </a:xfrm>
            <a:custGeom>
              <a:avLst/>
              <a:gdLst/>
              <a:ahLst/>
              <a:cxnLst/>
              <a:rect l="l" t="t" r="r" b="b"/>
              <a:pathLst>
                <a:path w="4020" h="596" extrusionOk="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688888" y="2663425"/>
              <a:ext cx="60000" cy="14900"/>
            </a:xfrm>
            <a:custGeom>
              <a:avLst/>
              <a:gdLst/>
              <a:ahLst/>
              <a:cxnLst/>
              <a:rect l="l" t="t" r="r" b="b"/>
              <a:pathLst>
                <a:path w="2400" h="596" extrusionOk="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32713" y="2520150"/>
              <a:ext cx="157150" cy="158175"/>
            </a:xfrm>
            <a:custGeom>
              <a:avLst/>
              <a:gdLst/>
              <a:ahLst/>
              <a:cxnLst/>
              <a:rect l="l" t="t" r="r" b="b"/>
              <a:pathLst>
                <a:path w="6286" h="6327" extrusionOk="0">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87313" y="2575525"/>
              <a:ext cx="48975" cy="48450"/>
            </a:xfrm>
            <a:custGeom>
              <a:avLst/>
              <a:gdLst/>
              <a:ahLst/>
              <a:cxnLst/>
              <a:rect l="l" t="t" r="r" b="b"/>
              <a:pathLst>
                <a:path w="1959" h="1938" extrusionOk="0">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80913" y="2570400"/>
              <a:ext cx="17950" cy="15150"/>
            </a:xfrm>
            <a:custGeom>
              <a:avLst/>
              <a:gdLst/>
              <a:ahLst/>
              <a:cxnLst/>
              <a:rect l="l" t="t" r="r" b="b"/>
              <a:pathLst>
                <a:path w="718" h="606" extrusionOk="0">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824488" y="2614225"/>
              <a:ext cx="18200" cy="14875"/>
            </a:xfrm>
            <a:custGeom>
              <a:avLst/>
              <a:gdLst/>
              <a:ahLst/>
              <a:cxnLst/>
              <a:rect l="l" t="t" r="r" b="b"/>
              <a:pathLst>
                <a:path w="728" h="595" extrusionOk="0">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1104613" y="1334613"/>
            <a:ext cx="343700" cy="343725"/>
            <a:chOff x="5493613" y="1976825"/>
            <a:chExt cx="343700" cy="343725"/>
          </a:xfrm>
        </p:grpSpPr>
        <p:sp>
          <p:nvSpPr>
            <p:cNvPr id="362" name="Google Shape;362;p37"/>
            <p:cNvSpPr/>
            <p:nvPr/>
          </p:nvSpPr>
          <p:spPr>
            <a:xfrm>
              <a:off x="5493613" y="1976825"/>
              <a:ext cx="343700" cy="255050"/>
            </a:xfrm>
            <a:custGeom>
              <a:avLst/>
              <a:gdLst/>
              <a:ahLst/>
              <a:cxnLst/>
              <a:rect l="l" t="t" r="r" b="b"/>
              <a:pathLst>
                <a:path w="13748" h="10202" extrusionOk="0">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01713" y="2026800"/>
              <a:ext cx="92025" cy="15150"/>
            </a:xfrm>
            <a:custGeom>
              <a:avLst/>
              <a:gdLst/>
              <a:ahLst/>
              <a:cxnLst/>
              <a:rect l="l" t="t" r="r" b="b"/>
              <a:pathLst>
                <a:path w="3681" h="606" extrusionOk="0">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537438" y="2026800"/>
              <a:ext cx="92800" cy="15150"/>
            </a:xfrm>
            <a:custGeom>
              <a:avLst/>
              <a:gdLst/>
              <a:ahLst/>
              <a:cxnLst/>
              <a:rect l="l" t="t" r="r" b="b"/>
              <a:pathLst>
                <a:path w="3712" h="606" extrusionOk="0">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537438" y="2076025"/>
              <a:ext cx="92800" cy="14875"/>
            </a:xfrm>
            <a:custGeom>
              <a:avLst/>
              <a:gdLst/>
              <a:ahLst/>
              <a:cxnLst/>
              <a:rect l="l" t="t" r="r" b="b"/>
              <a:pathLst>
                <a:path w="3712" h="595" extrusionOk="0">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537438" y="2125225"/>
              <a:ext cx="48975" cy="14900"/>
            </a:xfrm>
            <a:custGeom>
              <a:avLst/>
              <a:gdLst/>
              <a:ahLst/>
              <a:cxnLst/>
              <a:rect l="l" t="t" r="r" b="b"/>
              <a:pathLst>
                <a:path w="1959" h="596" extrusionOk="0">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01713" y="2076025"/>
              <a:ext cx="92025" cy="14875"/>
            </a:xfrm>
            <a:custGeom>
              <a:avLst/>
              <a:gdLst/>
              <a:ahLst/>
              <a:cxnLst/>
              <a:rect l="l" t="t" r="r" b="b"/>
              <a:pathLst>
                <a:path w="3681" h="595" extrusionOk="0">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45538" y="2125225"/>
              <a:ext cx="48200" cy="14900"/>
            </a:xfrm>
            <a:custGeom>
              <a:avLst/>
              <a:gdLst/>
              <a:ahLst/>
              <a:cxnLst/>
              <a:rect l="l" t="t" r="r" b="b"/>
              <a:pathLst>
                <a:path w="1928" h="596" extrusionOk="0">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592788" y="2141125"/>
              <a:ext cx="180450" cy="179425"/>
            </a:xfrm>
            <a:custGeom>
              <a:avLst/>
              <a:gdLst/>
              <a:ahLst/>
              <a:cxnLst/>
              <a:rect l="l" t="t" r="r" b="b"/>
              <a:pathLst>
                <a:path w="7218" h="7177" extrusionOk="0">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subTitle" idx="1"/>
          </p:nvPr>
        </p:nvSpPr>
        <p:spPr>
          <a:xfrm>
            <a:off x="2212125" y="838350"/>
            <a:ext cx="5913900" cy="162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dirty="0"/>
              <a:t>"Winning back a lost customer is a chance to rebuild trust and create lasting loyalty."</a:t>
            </a:r>
            <a:endParaRPr b="1" dirty="0"/>
          </a:p>
        </p:txBody>
      </p:sp>
      <p:sp>
        <p:nvSpPr>
          <p:cNvPr id="375" name="Google Shape;375;p38"/>
          <p:cNvSpPr txBox="1">
            <a:spLocks noGrp="1"/>
          </p:cNvSpPr>
          <p:nvPr>
            <p:ph type="title"/>
          </p:nvPr>
        </p:nvSpPr>
        <p:spPr>
          <a:xfrm>
            <a:off x="2212125" y="2464650"/>
            <a:ext cx="59139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a:t>
            </a:r>
            <a:r>
              <a:rPr lang="en-US" dirty="0"/>
              <a:t>Jeffrey Hugh</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1216475" y="882000"/>
            <a:ext cx="5490326" cy="202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Data Understanding </a:t>
            </a:r>
            <a:br>
              <a:rPr lang="en" sz="4000" dirty="0"/>
            </a:br>
            <a:r>
              <a:rPr lang="en" sz="4000" dirty="0"/>
              <a:t>&amp; Data Preparation</a:t>
            </a:r>
            <a:endParaRPr sz="4000" dirty="0"/>
          </a:p>
        </p:txBody>
      </p:sp>
      <p:sp>
        <p:nvSpPr>
          <p:cNvPr id="331" name="Google Shape;331;p36"/>
          <p:cNvSpPr txBox="1">
            <a:spLocks noGrp="1"/>
          </p:cNvSpPr>
          <p:nvPr>
            <p:ph type="title" idx="2"/>
          </p:nvPr>
        </p:nvSpPr>
        <p:spPr>
          <a:xfrm>
            <a:off x="720000" y="533550"/>
            <a:ext cx="8244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51292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2.1. Data understanding</a:t>
            </a:r>
            <a:endParaRPr sz="1600" dirty="0"/>
          </a:p>
        </p:txBody>
      </p:sp>
      <p:sp>
        <p:nvSpPr>
          <p:cNvPr id="7" name="Google Shape;636;p35">
            <a:extLst>
              <a:ext uri="{FF2B5EF4-FFF2-40B4-BE49-F238E27FC236}">
                <a16:creationId xmlns:a16="http://schemas.microsoft.com/office/drawing/2014/main" id="{18B6E75F-2561-DB71-01CD-99D63D8A45C3}"/>
              </a:ext>
            </a:extLst>
          </p:cNvPr>
          <p:cNvSpPr txBox="1">
            <a:spLocks noGrp="1"/>
          </p:cNvSpPr>
          <p:nvPr>
            <p:ph type="subTitle" idx="1"/>
          </p:nvPr>
        </p:nvSpPr>
        <p:spPr>
          <a:xfrm>
            <a:off x="1007338" y="2798795"/>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t>Columns</a:t>
            </a:r>
            <a:endParaRPr sz="3200" b="1" dirty="0"/>
          </a:p>
        </p:txBody>
      </p:sp>
      <p:sp>
        <p:nvSpPr>
          <p:cNvPr id="8" name="Google Shape;637;p35">
            <a:extLst>
              <a:ext uri="{FF2B5EF4-FFF2-40B4-BE49-F238E27FC236}">
                <a16:creationId xmlns:a16="http://schemas.microsoft.com/office/drawing/2014/main" id="{72620EFD-4A8B-CC9A-886C-E9C4C123D05F}"/>
              </a:ext>
            </a:extLst>
          </p:cNvPr>
          <p:cNvSpPr txBox="1">
            <a:spLocks/>
          </p:cNvSpPr>
          <p:nvPr/>
        </p:nvSpPr>
        <p:spPr>
          <a:xfrm>
            <a:off x="1007338" y="2082855"/>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ulish ExtraBold"/>
              <a:buNone/>
              <a:defRPr sz="3000" b="0" i="0" u="none" strike="noStrike" cap="none">
                <a:solidFill>
                  <a:schemeClr val="dk1"/>
                </a:solidFill>
                <a:latin typeface="Mulish ExtraBold"/>
                <a:ea typeface="Mulish ExtraBold"/>
                <a:cs typeface="Mulish ExtraBold"/>
                <a:sym typeface="Mulish ExtraBold"/>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4000" b="1" dirty="0">
                <a:solidFill>
                  <a:srgbClr val="0070C0"/>
                </a:solidFill>
              </a:rPr>
              <a:t>11</a:t>
            </a:r>
          </a:p>
        </p:txBody>
      </p:sp>
      <p:sp>
        <p:nvSpPr>
          <p:cNvPr id="9" name="Google Shape;638;p35">
            <a:extLst>
              <a:ext uri="{FF2B5EF4-FFF2-40B4-BE49-F238E27FC236}">
                <a16:creationId xmlns:a16="http://schemas.microsoft.com/office/drawing/2014/main" id="{1B0E0896-8199-D27F-8CAB-96FED58BEE4B}"/>
              </a:ext>
            </a:extLst>
          </p:cNvPr>
          <p:cNvSpPr txBox="1">
            <a:spLocks/>
          </p:cNvSpPr>
          <p:nvPr/>
        </p:nvSpPr>
        <p:spPr>
          <a:xfrm>
            <a:off x="2901300" y="1152565"/>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4000" b="1" dirty="0">
                <a:solidFill>
                  <a:srgbClr val="00B050"/>
                </a:solidFill>
                <a:latin typeface="Mulish ExtraBold"/>
                <a:sym typeface="Mulish ExtraBold"/>
              </a:rPr>
              <a:t>440,833</a:t>
            </a:r>
          </a:p>
        </p:txBody>
      </p:sp>
      <p:sp>
        <p:nvSpPr>
          <p:cNvPr id="10" name="Google Shape;639;p35">
            <a:extLst>
              <a:ext uri="{FF2B5EF4-FFF2-40B4-BE49-F238E27FC236}">
                <a16:creationId xmlns:a16="http://schemas.microsoft.com/office/drawing/2014/main" id="{85C786F9-6370-9BAB-9A73-90DABDCC2D4B}"/>
              </a:ext>
            </a:extLst>
          </p:cNvPr>
          <p:cNvSpPr txBox="1">
            <a:spLocks/>
          </p:cNvSpPr>
          <p:nvPr/>
        </p:nvSpPr>
        <p:spPr>
          <a:xfrm>
            <a:off x="2901300" y="1742965"/>
            <a:ext cx="3492600" cy="5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US" sz="3200" b="1" dirty="0"/>
              <a:t>Entries</a:t>
            </a:r>
            <a:endParaRPr lang="en-US" b="1" dirty="0"/>
          </a:p>
        </p:txBody>
      </p:sp>
      <p:sp>
        <p:nvSpPr>
          <p:cNvPr id="11" name="Google Shape;640;p35">
            <a:extLst>
              <a:ext uri="{FF2B5EF4-FFF2-40B4-BE49-F238E27FC236}">
                <a16:creationId xmlns:a16="http://schemas.microsoft.com/office/drawing/2014/main" id="{3250C1CF-796D-FF74-261C-60B6DF5DA19C}"/>
              </a:ext>
            </a:extLst>
          </p:cNvPr>
          <p:cNvSpPr txBox="1">
            <a:spLocks/>
          </p:cNvSpPr>
          <p:nvPr/>
        </p:nvSpPr>
        <p:spPr>
          <a:xfrm>
            <a:off x="4928613" y="2088921"/>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sz="4000" b="1" dirty="0">
                <a:solidFill>
                  <a:srgbClr val="7030A0"/>
                </a:solidFill>
              </a:rPr>
              <a:t>2</a:t>
            </a:r>
            <a:r>
              <a:rPr lang="en-US" dirty="0"/>
              <a:t> </a:t>
            </a:r>
          </a:p>
        </p:txBody>
      </p:sp>
      <p:sp>
        <p:nvSpPr>
          <p:cNvPr id="12" name="Google Shape;641;p35">
            <a:extLst>
              <a:ext uri="{FF2B5EF4-FFF2-40B4-BE49-F238E27FC236}">
                <a16:creationId xmlns:a16="http://schemas.microsoft.com/office/drawing/2014/main" id="{2D98D08C-7996-1004-559F-357C3E40E56D}"/>
              </a:ext>
            </a:extLst>
          </p:cNvPr>
          <p:cNvSpPr txBox="1">
            <a:spLocks/>
          </p:cNvSpPr>
          <p:nvPr/>
        </p:nvSpPr>
        <p:spPr>
          <a:xfrm>
            <a:off x="4550374" y="2699735"/>
            <a:ext cx="4249077" cy="5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sz="3200" b="1" dirty="0">
                <a:latin typeface="Open Sans"/>
                <a:ea typeface="Open Sans"/>
                <a:cs typeface="Open Sans"/>
                <a:sym typeface="Open Sans"/>
              </a:rPr>
              <a:t>Types of data</a:t>
            </a:r>
          </a:p>
          <a:p>
            <a:pPr marL="0" indent="0" algn="ctr"/>
            <a:r>
              <a:rPr lang="en-US" sz="3200" b="1" dirty="0">
                <a:latin typeface="Open Sans"/>
                <a:ea typeface="Open Sans"/>
                <a:cs typeface="Open Sans"/>
                <a:sym typeface="Open Sans"/>
              </a:rPr>
              <a:t>(float, object)</a:t>
            </a:r>
          </a:p>
        </p:txBody>
      </p:sp>
    </p:spTree>
    <p:extLst>
      <p:ext uri="{BB962C8B-B14F-4D97-AF65-F5344CB8AC3E}">
        <p14:creationId xmlns:p14="http://schemas.microsoft.com/office/powerpoint/2010/main" val="164249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2.1. Data understanding</a:t>
            </a:r>
            <a:endParaRPr sz="1600" dirty="0"/>
          </a:p>
        </p:txBody>
      </p:sp>
      <p:sp>
        <p:nvSpPr>
          <p:cNvPr id="4" name="TextBox 3">
            <a:extLst>
              <a:ext uri="{FF2B5EF4-FFF2-40B4-BE49-F238E27FC236}">
                <a16:creationId xmlns:a16="http://schemas.microsoft.com/office/drawing/2014/main" id="{682CD980-B937-AB28-AFA3-C2AE6AB7D6F9}"/>
              </a:ext>
            </a:extLst>
          </p:cNvPr>
          <p:cNvSpPr txBox="1"/>
          <p:nvPr/>
        </p:nvSpPr>
        <p:spPr>
          <a:xfrm>
            <a:off x="769717" y="957739"/>
            <a:ext cx="7257326" cy="3607206"/>
          </a:xfrm>
          <a:prstGeom prst="rect">
            <a:avLst/>
          </a:prstGeom>
          <a:noFill/>
        </p:spPr>
        <p:txBody>
          <a:bodyPr wrap="square" rtlCol="0">
            <a:spAutoFit/>
          </a:bodyPr>
          <a:lstStyle/>
          <a:p>
            <a:pPr marL="342900" indent="-342900">
              <a:lnSpc>
                <a:spcPct val="150000"/>
              </a:lnSpc>
              <a:buAutoNum type="arabicPeriod"/>
            </a:pPr>
            <a:r>
              <a:rPr lang="en-US" b="1" dirty="0" err="1"/>
              <a:t>CustomerID</a:t>
            </a:r>
            <a:r>
              <a:rPr lang="en-US" b="1" dirty="0"/>
              <a:t> : </a:t>
            </a:r>
            <a:r>
              <a:rPr lang="en-US" dirty="0"/>
              <a:t>A unique identifier assigned to each customer.</a:t>
            </a:r>
          </a:p>
          <a:p>
            <a:pPr marL="342900" indent="-342900">
              <a:lnSpc>
                <a:spcPct val="150000"/>
              </a:lnSpc>
              <a:buAutoNum type="arabicPeriod"/>
            </a:pPr>
            <a:r>
              <a:rPr lang="en-US" b="1" dirty="0"/>
              <a:t>Age : </a:t>
            </a:r>
            <a:r>
              <a:rPr lang="en-US" dirty="0"/>
              <a:t>Age of customer</a:t>
            </a:r>
          </a:p>
          <a:p>
            <a:pPr marL="342900" indent="-342900">
              <a:lnSpc>
                <a:spcPct val="150000"/>
              </a:lnSpc>
              <a:buAutoNum type="arabicPeriod"/>
            </a:pPr>
            <a:r>
              <a:rPr lang="en-US" b="1" dirty="0"/>
              <a:t>Gender : </a:t>
            </a:r>
            <a:r>
              <a:rPr lang="en-US" dirty="0"/>
              <a:t>Gender of customer, </a:t>
            </a:r>
            <a:r>
              <a:rPr lang="en-US" dirty="0" err="1"/>
              <a:t>typlically</a:t>
            </a:r>
            <a:r>
              <a:rPr lang="en-US" dirty="0"/>
              <a:t> recorded as ‘Male’ and ‘Female’</a:t>
            </a:r>
          </a:p>
          <a:p>
            <a:pPr marL="342900" indent="-342900">
              <a:lnSpc>
                <a:spcPct val="150000"/>
              </a:lnSpc>
              <a:buAutoNum type="arabicPeriod"/>
            </a:pPr>
            <a:r>
              <a:rPr lang="en-US" b="1" dirty="0"/>
              <a:t>Tenure : </a:t>
            </a:r>
            <a:r>
              <a:rPr lang="en-US" dirty="0"/>
              <a:t>Number of years the customer has been with the bank</a:t>
            </a:r>
          </a:p>
          <a:p>
            <a:pPr marL="342900" indent="-342900">
              <a:lnSpc>
                <a:spcPct val="150000"/>
              </a:lnSpc>
              <a:buAutoNum type="arabicPeriod"/>
            </a:pPr>
            <a:r>
              <a:rPr lang="en-US" b="1" dirty="0"/>
              <a:t>Usage Frequency : </a:t>
            </a:r>
            <a:r>
              <a:rPr lang="en-US" dirty="0"/>
              <a:t>How </a:t>
            </a:r>
            <a:r>
              <a:rPr lang="en-US" dirty="0" err="1"/>
              <a:t>offen</a:t>
            </a:r>
            <a:r>
              <a:rPr lang="en-US" dirty="0"/>
              <a:t> the customer uses the bank’s services</a:t>
            </a:r>
          </a:p>
          <a:p>
            <a:pPr marL="342900" indent="-342900">
              <a:lnSpc>
                <a:spcPct val="150000"/>
              </a:lnSpc>
              <a:buAutoNum type="arabicPeriod"/>
            </a:pPr>
            <a:r>
              <a:rPr lang="en-US" b="1" dirty="0"/>
              <a:t>Support Calls </a:t>
            </a:r>
            <a:r>
              <a:rPr lang="en-US" dirty="0"/>
              <a:t>: The number of times the customer has contacted customer support.</a:t>
            </a:r>
          </a:p>
          <a:p>
            <a:pPr marL="342900" indent="-342900">
              <a:lnSpc>
                <a:spcPct val="150000"/>
              </a:lnSpc>
              <a:buAutoNum type="arabicPeriod"/>
            </a:pPr>
            <a:r>
              <a:rPr lang="en-US" b="1" dirty="0"/>
              <a:t>Payment delay </a:t>
            </a:r>
            <a:r>
              <a:rPr lang="en-US" dirty="0"/>
              <a:t>: The number of times that customer has delayed the payment</a:t>
            </a:r>
          </a:p>
          <a:p>
            <a:pPr marL="342900" indent="-342900">
              <a:lnSpc>
                <a:spcPct val="150000"/>
              </a:lnSpc>
              <a:buAutoNum type="arabicPeriod"/>
            </a:pPr>
            <a:r>
              <a:rPr lang="en-US" b="1" dirty="0"/>
              <a:t>Subscription Type</a:t>
            </a:r>
            <a:r>
              <a:rPr lang="en-US" dirty="0"/>
              <a:t>: The type of subscription or account the customer holds (e.g., basic, premium).</a:t>
            </a:r>
          </a:p>
          <a:p>
            <a:pPr marL="342900" indent="-342900">
              <a:lnSpc>
                <a:spcPct val="150000"/>
              </a:lnSpc>
              <a:buAutoNum type="arabicPeriod"/>
            </a:pPr>
            <a:r>
              <a:rPr lang="en-US" b="1" dirty="0"/>
              <a:t>Contract Length: </a:t>
            </a:r>
            <a:r>
              <a:rPr lang="en-US" dirty="0"/>
              <a:t>The length of the customer’s contract with the bank, often categorized (e.g., 1 year, 2 years).</a:t>
            </a:r>
          </a:p>
        </p:txBody>
      </p:sp>
    </p:spTree>
    <p:extLst>
      <p:ext uri="{BB962C8B-B14F-4D97-AF65-F5344CB8AC3E}">
        <p14:creationId xmlns:p14="http://schemas.microsoft.com/office/powerpoint/2010/main" val="105689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Google Shape;595;p32">
            <a:extLst>
              <a:ext uri="{FF2B5EF4-FFF2-40B4-BE49-F238E27FC236}">
                <a16:creationId xmlns:a16="http://schemas.microsoft.com/office/drawing/2014/main" id="{BA6B3D8C-EFD7-3FEB-CBBD-210B46C4B0EC}"/>
              </a:ext>
            </a:extLst>
          </p:cNvPr>
          <p:cNvSpPr txBox="1">
            <a:spLocks noGrp="1"/>
          </p:cNvSpPr>
          <p:nvPr>
            <p:ph type="title"/>
          </p:nvPr>
        </p:nvSpPr>
        <p:spPr>
          <a:xfrm>
            <a:off x="720000" y="522000"/>
            <a:ext cx="7704000" cy="404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2.1. Data understanding</a:t>
            </a:r>
            <a:endParaRPr sz="1600" dirty="0"/>
          </a:p>
        </p:txBody>
      </p:sp>
      <p:sp>
        <p:nvSpPr>
          <p:cNvPr id="4" name="TextBox 3">
            <a:extLst>
              <a:ext uri="{FF2B5EF4-FFF2-40B4-BE49-F238E27FC236}">
                <a16:creationId xmlns:a16="http://schemas.microsoft.com/office/drawing/2014/main" id="{682CD980-B937-AB28-AFA3-C2AE6AB7D6F9}"/>
              </a:ext>
            </a:extLst>
          </p:cNvPr>
          <p:cNvSpPr txBox="1"/>
          <p:nvPr/>
        </p:nvSpPr>
        <p:spPr>
          <a:xfrm>
            <a:off x="769717" y="957739"/>
            <a:ext cx="7257326" cy="1668214"/>
          </a:xfrm>
          <a:prstGeom prst="rect">
            <a:avLst/>
          </a:prstGeom>
          <a:noFill/>
        </p:spPr>
        <p:txBody>
          <a:bodyPr wrap="square" rtlCol="0">
            <a:spAutoFit/>
          </a:bodyPr>
          <a:lstStyle/>
          <a:p>
            <a:pPr>
              <a:lnSpc>
                <a:spcPct val="150000"/>
              </a:lnSpc>
            </a:pPr>
            <a:r>
              <a:rPr lang="en-US" b="1" dirty="0"/>
              <a:t>10. Total Spend </a:t>
            </a:r>
            <a:r>
              <a:rPr lang="en-US" dirty="0"/>
              <a:t>: Amount of money customer spent on bank service</a:t>
            </a:r>
          </a:p>
          <a:p>
            <a:pPr>
              <a:lnSpc>
                <a:spcPct val="150000"/>
              </a:lnSpc>
            </a:pPr>
            <a:r>
              <a:rPr lang="en-US" b="1" dirty="0"/>
              <a:t>11. Last Interaction</a:t>
            </a:r>
            <a:r>
              <a:rPr lang="en-US" dirty="0"/>
              <a:t>: The time since the last interaction or transaction the customer had with the bank.</a:t>
            </a:r>
          </a:p>
          <a:p>
            <a:pPr>
              <a:lnSpc>
                <a:spcPct val="150000"/>
              </a:lnSpc>
            </a:pPr>
            <a:r>
              <a:rPr lang="en-US" b="1" dirty="0"/>
              <a:t>12. Churn: </a:t>
            </a:r>
            <a:r>
              <a:rPr lang="en-US" dirty="0"/>
              <a:t>Indicates whether the customer has churned (left the bank) or not. 1 means the customer has churned, and 0 means they have not.</a:t>
            </a:r>
            <a:endParaRPr lang="en-US" b="1" dirty="0"/>
          </a:p>
        </p:txBody>
      </p:sp>
    </p:spTree>
    <p:extLst>
      <p:ext uri="{BB962C8B-B14F-4D97-AF65-F5344CB8AC3E}">
        <p14:creationId xmlns:p14="http://schemas.microsoft.com/office/powerpoint/2010/main" val="1168179254"/>
      </p:ext>
    </p:extLst>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1696</Words>
  <Application>Microsoft Office PowerPoint</Application>
  <PresentationFormat>On-screen Show (16:9)</PresentationFormat>
  <Paragraphs>211</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Hanken Grotesk</vt:lpstr>
      <vt:lpstr>Open Sans</vt:lpstr>
      <vt:lpstr>Mulish ExtraBold</vt:lpstr>
      <vt:lpstr>Figtree Black</vt:lpstr>
      <vt:lpstr>Raleway</vt:lpstr>
      <vt:lpstr>Elegant Black &amp; White Thesis Defense by Slidesgo</vt:lpstr>
      <vt:lpstr>Bank Churn Rate:  Current Status and Future Directions</vt:lpstr>
      <vt:lpstr>Table of contents</vt:lpstr>
      <vt:lpstr>Introduction</vt:lpstr>
      <vt:lpstr>Purpose of the Analysis</vt:lpstr>
      <vt:lpstr>— Jeffrey Hugh</vt:lpstr>
      <vt:lpstr>Data Understanding  &amp; Data Preparation</vt:lpstr>
      <vt:lpstr>2.1. Data understanding</vt:lpstr>
      <vt:lpstr>2.1. Data understanding</vt:lpstr>
      <vt:lpstr>2.1. Data understanding</vt:lpstr>
      <vt:lpstr>2.2. Data Preparation</vt:lpstr>
      <vt:lpstr>2.2. Data Preparation</vt:lpstr>
      <vt:lpstr>Exploratory Data Analysis</vt:lpstr>
      <vt:lpstr>3. Data Preparation</vt:lpstr>
      <vt:lpstr>3.2. Numerical Feature</vt:lpstr>
      <vt:lpstr>3.2. Numerical Feature</vt:lpstr>
      <vt:lpstr>3.3. Categorical Feature</vt:lpstr>
      <vt:lpstr>3.4. Insights and Initial Prediction</vt:lpstr>
      <vt:lpstr>3.4. Insights and Initial Prediction</vt:lpstr>
      <vt:lpstr>3.4. Insights and Initial Prediction</vt:lpstr>
      <vt:lpstr>3.4. Insights and Initial Prediction</vt:lpstr>
      <vt:lpstr>3.4. Insights and Initial Prediction</vt:lpstr>
      <vt:lpstr>Feature Selection &amp; Modeling</vt:lpstr>
      <vt:lpstr>4. Feature Selection &amp; Modeling</vt:lpstr>
      <vt:lpstr>4. 1. In – Output &amp; Splitting</vt:lpstr>
      <vt:lpstr>4. 1. In – Output &amp; Splitting</vt:lpstr>
      <vt:lpstr>4. 1. In – Output &amp; Splitting</vt:lpstr>
      <vt:lpstr>4.2. Model Selection</vt:lpstr>
      <vt:lpstr>4.3. Feature Importance</vt:lpstr>
      <vt:lpstr>4.3. Feature Importance</vt:lpstr>
      <vt:lpstr>4.4. Model Interpretability</vt:lpstr>
      <vt:lpstr>Results &amp; Future Works</vt:lpstr>
      <vt:lpstr>5.1. Results</vt:lpstr>
      <vt:lpstr>5.2. Future Works</vt:lpstr>
      <vt:lpstr>5.2. Future Works</vt:lpstr>
      <vt:lpstr>5.2. Future Works</vt:lpstr>
      <vt:lpstr>5.2. Future 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Nam Tran</cp:lastModifiedBy>
  <cp:revision>5</cp:revision>
  <dcterms:modified xsi:type="dcterms:W3CDTF">2024-07-11T14:51:50Z</dcterms:modified>
</cp:coreProperties>
</file>